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63" r:id="rId3"/>
  </p:sldMasterIdLst>
  <p:notesMasterIdLst>
    <p:notesMasterId r:id="rId22"/>
  </p:notesMasterIdLst>
  <p:handoutMasterIdLst>
    <p:handoutMasterId r:id="rId23"/>
  </p:handoutMasterIdLst>
  <p:sldIdLst>
    <p:sldId id="256" r:id="rId4"/>
    <p:sldId id="430" r:id="rId5"/>
    <p:sldId id="417" r:id="rId6"/>
    <p:sldId id="442" r:id="rId7"/>
    <p:sldId id="421" r:id="rId8"/>
    <p:sldId id="443" r:id="rId9"/>
    <p:sldId id="444" r:id="rId10"/>
    <p:sldId id="431" r:id="rId11"/>
    <p:sldId id="437" r:id="rId12"/>
    <p:sldId id="439" r:id="rId13"/>
    <p:sldId id="440" r:id="rId14"/>
    <p:sldId id="438" r:id="rId15"/>
    <p:sldId id="375" r:id="rId16"/>
    <p:sldId id="433" r:id="rId17"/>
    <p:sldId id="434" r:id="rId18"/>
    <p:sldId id="436" r:id="rId19"/>
    <p:sldId id="427" r:id="rId20"/>
    <p:sldId id="311" r:id="rId21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7" orient="horz" pos="4320" userDrawn="1">
          <p15:clr>
            <a:srgbClr val="A4A3A4"/>
          </p15:clr>
        </p15:guide>
        <p15:guide id="15" pos="5760" userDrawn="1">
          <p15:clr>
            <a:srgbClr val="A4A3A4"/>
          </p15:clr>
        </p15:guide>
        <p15:guide id="16" orient="horz" pos="4042" userDrawn="1">
          <p15:clr>
            <a:srgbClr val="A4A3A4"/>
          </p15:clr>
        </p15:guide>
        <p15:guide id="17" orient="horz" pos="4110" userDrawn="1">
          <p15:clr>
            <a:srgbClr val="A4A3A4"/>
          </p15:clr>
        </p15:guide>
        <p15:guide id="18" pos="1701" userDrawn="1">
          <p15:clr>
            <a:srgbClr val="A4A3A4"/>
          </p15:clr>
        </p15:guide>
        <p15:guide id="19" orient="horz" pos="2806">
          <p15:clr>
            <a:srgbClr val="A4A3A4"/>
          </p15:clr>
        </p15:guide>
        <p15:guide id="20" pos="4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9">
          <p15:clr>
            <a:srgbClr val="A4A3A4"/>
          </p15:clr>
        </p15:guide>
        <p15:guide id="4" pos="2140">
          <p15:clr>
            <a:srgbClr val="A4A3A4"/>
          </p15:clr>
        </p15:guide>
        <p15:guide id="5" orient="horz" pos="3126">
          <p15:clr>
            <a:srgbClr val="A4A3A4"/>
          </p15:clr>
        </p15:guide>
        <p15:guide id="6" pos="2142">
          <p15:clr>
            <a:srgbClr val="A4A3A4"/>
          </p15:clr>
        </p15:guide>
        <p15:guide id="7" orient="horz" pos="3131">
          <p15:clr>
            <a:srgbClr val="A4A3A4"/>
          </p15:clr>
        </p15:guide>
        <p15:guide id="8" pos="21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gna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9CD8"/>
    <a:srgbClr val="4172AD"/>
    <a:srgbClr val="3E6EA8"/>
    <a:srgbClr val="71ACF3"/>
    <a:srgbClr val="DCE6F2"/>
    <a:srgbClr val="982828"/>
    <a:srgbClr val="146EC8"/>
    <a:srgbClr val="7F7F7F"/>
    <a:srgbClr val="5299F0"/>
    <a:srgbClr val="146E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2460" autoAdjust="0"/>
  </p:normalViewPr>
  <p:slideViewPr>
    <p:cSldViewPr snapToGrid="0">
      <p:cViewPr varScale="1">
        <p:scale>
          <a:sx n="67" d="100"/>
          <a:sy n="67" d="100"/>
        </p:scale>
        <p:origin x="-1452" y="-108"/>
      </p:cViewPr>
      <p:guideLst>
        <p:guide orient="horz" pos="4320"/>
        <p:guide orient="horz" pos="4042"/>
        <p:guide orient="horz" pos="4110"/>
        <p:guide orient="horz" pos="2806"/>
        <p:guide pos="5760"/>
        <p:guide pos="1701"/>
        <p:guide pos="4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934"/>
    </p:cViewPr>
  </p:sorterViewPr>
  <p:notesViewPr>
    <p:cSldViewPr snapToGrid="0">
      <p:cViewPr varScale="1">
        <p:scale>
          <a:sx n="75" d="100"/>
          <a:sy n="75" d="100"/>
        </p:scale>
        <p:origin x="-2238" y="-114"/>
      </p:cViewPr>
      <p:guideLst>
        <p:guide orient="horz" pos="3126"/>
        <p:guide orient="horz" pos="3128"/>
        <p:guide orient="horz" pos="3125"/>
        <p:guide orient="horz" pos="3130"/>
        <p:guide pos="2142"/>
        <p:guide pos="2141"/>
        <p:guide pos="2143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jczarnik\Desktop\prezentacja%2027_07_2015\ilo&#347;&#263;%20p&#322;yty%20pe&#322;ne.xlsx" TargetMode="External"/><Relationship Id="rId4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czarnik\Desktop\raporty%20-%20gie&#322;da\IIQ%202015\dane%20finansow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czarnik\Desktop\prezentacja%2027_07_2015\ilo&#347;&#263;%20p&#322;yty%20pe&#322;ne.xlsx" TargetMode="Externa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jczarnik\Desktop\prezentacja%2027_07_2015\ilo&#347;&#263;%20p&#322;yty%20pe&#322;ne.xlsx" TargetMode="Externa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Arkusz_programu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Arkusz_programu_Microsoft_Office_Excel5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jczarnik\Desktop\prezentacja%2027_07_2015\ilo&#347;&#263;%20p&#322;yty%20pe&#322;ne.xlsx" TargetMode="Externa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Akcje</c:v>
                </c:pt>
              </c:strCache>
            </c:strRef>
          </c:tx>
          <c:dPt>
            <c:idx val="0"/>
            <c:spPr>
              <a:solidFill>
                <a:srgbClr val="8EB4E3"/>
              </a:solidFill>
            </c:spPr>
          </c:dPt>
          <c:dPt>
            <c:idx val="1"/>
            <c:spPr>
              <a:solidFill>
                <a:srgbClr val="146EC8"/>
              </a:solidFill>
            </c:spPr>
          </c:dPt>
          <c:dPt>
            <c:idx val="2"/>
            <c:spPr>
              <a:solidFill>
                <a:srgbClr val="7F7F7F"/>
              </a:solidFill>
            </c:spPr>
          </c:dPt>
          <c:dLbls>
            <c:dLbl>
              <c:idx val="0"/>
              <c:layout>
                <c:manualLayout>
                  <c:x val="1.2207625760974047E-2"/>
                  <c:y val="4.6086160072112137E-3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pl-PL"/>
                </a:p>
              </c:txPr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pl-PL"/>
                </a:p>
              </c:txPr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pl-PL"/>
                </a:p>
              </c:txPr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Fundusze Inwestycyjne zarządzane przez TFI Capital Partners S.A.</c:v>
                </c:pt>
                <c:pt idx="1">
                  <c:v>pozostali akcjonariusze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4471731</c:v>
                </c:pt>
                <c:pt idx="1">
                  <c:v>1370821</c:v>
                </c:pt>
              </c:numCache>
            </c:numRef>
          </c:val>
        </c:ser>
        <c:dLbls>
          <c:showVal val="1"/>
        </c:dLbls>
        <c:firstSliceAng val="55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Arkusz1!$O$13</c:f>
              <c:strCache>
                <c:ptCount val="1"/>
                <c:pt idx="0">
                  <c:v>1H 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" sourceLinked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Arkusz1!$P$12</c:f>
              <c:strCache>
                <c:ptCount val="1"/>
                <c:pt idx="0">
                  <c:v>przychody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Arkusz1!$P$12:$R$12</c15:sqref>
                  </c15:fullRef>
                </c:ext>
              </c:extLst>
            </c:strRef>
          </c:cat>
          <c:val>
            <c:numRef>
              <c:f>Arkusz1!$P$13</c:f>
              <c:numCache>
                <c:formatCode>General</c:formatCode>
                <c:ptCount val="1"/>
                <c:pt idx="0">
                  <c:v>37723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Arkusz1!$P$13:$R$13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Arkusz1!$O$14</c:f>
              <c:strCache>
                <c:ptCount val="1"/>
                <c:pt idx="0">
                  <c:v>1H 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numFmt formatCode="#,##0" sourceLinked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overflow" horzOverflow="overflow" vert="horz" wrap="none" lIns="38100" tIns="19050" rIns="38100" bIns="19050" anchor="ctr" anchorCtr="1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Arkusz1!$P$12</c:f>
              <c:strCache>
                <c:ptCount val="1"/>
                <c:pt idx="0">
                  <c:v>przychody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Arkusz1!$P$12:$R$12</c15:sqref>
                  </c15:fullRef>
                </c:ext>
              </c:extLst>
            </c:strRef>
          </c:cat>
          <c:val>
            <c:numRef>
              <c:f>Arkusz1!$P$14</c:f>
              <c:numCache>
                <c:formatCode>General</c:formatCode>
                <c:ptCount val="1"/>
                <c:pt idx="0">
                  <c:v>41227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Arkusz1!$P$14:$R$14</c15:sqref>
                  </c15:fullRef>
                </c:ext>
              </c:extLst>
            </c:numRef>
          </c:val>
          <c:extLst/>
        </c:ser>
        <c:dLbls>
          <c:showVal val="1"/>
        </c:dLbls>
        <c:gapWidth val="219"/>
        <c:overlap val="-27"/>
        <c:axId val="65770624"/>
        <c:axId val="65772160"/>
      </c:barChart>
      <c:catAx>
        <c:axId val="65770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772160"/>
        <c:crosses val="autoZero"/>
        <c:auto val="1"/>
        <c:lblAlgn val="ctr"/>
        <c:lblOffset val="100"/>
      </c:catAx>
      <c:valAx>
        <c:axId val="657721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7706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Rentowność netto</c:v>
                </c:pt>
              </c:strCache>
            </c:strRef>
          </c:tx>
          <c:spPr>
            <a:ln w="57150"/>
          </c:spPr>
          <c:marker>
            <c:symbol val="none"/>
          </c:marker>
          <c:dPt>
            <c:idx val="4"/>
            <c:spPr>
              <a:ln w="57150">
                <a:solidFill>
                  <a:srgbClr val="4F81BD"/>
                </a:solidFill>
              </a:ln>
            </c:spPr>
          </c:dPt>
          <c:dPt>
            <c:idx val="5"/>
            <c:spPr>
              <a:ln w="57150">
                <a:solidFill>
                  <a:srgbClr val="C00000"/>
                </a:solidFill>
              </a:ln>
            </c:spPr>
          </c:dPt>
          <c:dPt>
            <c:idx val="6"/>
            <c:spPr>
              <a:ln w="57150">
                <a:solidFill>
                  <a:srgbClr val="C00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-0,</a:t>
                    </a:r>
                    <a:r>
                      <a:rPr lang="en-US" sz="700" dirty="0" smtClean="0"/>
                      <a:t>8%</a:t>
                    </a:r>
                    <a:endParaRPr lang="en-US" sz="700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0</a:t>
                    </a:r>
                    <a:r>
                      <a:rPr lang="en-US" sz="700" dirty="0" smtClean="0"/>
                      <a:t>,8%</a:t>
                    </a:r>
                    <a:endParaRPr lang="en-US" sz="700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3</a:t>
                    </a:r>
                    <a:r>
                      <a:rPr lang="en-US" sz="700" dirty="0" smtClean="0"/>
                      <a:t>,7%</a:t>
                    </a:r>
                    <a:endParaRPr lang="en-US" sz="700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4</a:t>
                    </a:r>
                    <a:r>
                      <a:rPr lang="en-US" sz="700" dirty="0" smtClean="0"/>
                      <a:t>,3%</a:t>
                    </a:r>
                    <a:endParaRPr lang="en-US" sz="700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5</a:t>
                    </a:r>
                    <a:r>
                      <a:rPr lang="en-US" sz="700" dirty="0" smtClean="0"/>
                      <a:t>,4%</a:t>
                    </a:r>
                    <a:endParaRPr lang="en-US" sz="700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7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en-US" sz="700" dirty="0" smtClean="0"/>
                      <a:t>7,0%</a:t>
                    </a:r>
                    <a:endParaRPr lang="en-US" sz="700" dirty="0"/>
                  </a:p>
                </c:rich>
              </c:tx>
              <c:numFmt formatCode="#,##0.00" sourceLinked="0"/>
              <c:spPr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pl-PL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6</a:t>
                    </a:r>
                    <a:r>
                      <a:rPr lang="pl-PL" sz="800" dirty="0" smtClean="0"/>
                      <a:t>,9</a:t>
                    </a:r>
                    <a:r>
                      <a:rPr lang="pl-PL" dirty="0" smtClean="0"/>
                      <a:t>%</a:t>
                    </a:r>
                    <a:endParaRPr lang="en-US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>
                  <a:lumMod val="8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2015E</c:v>
                </c:pt>
              </c:strCache>
            </c:strRef>
          </c:cat>
          <c:val>
            <c:numRef>
              <c:f>Arkusz1!$B$2:$B$7</c:f>
              <c:numCache>
                <c:formatCode>0.00</c:formatCode>
                <c:ptCount val="6"/>
                <c:pt idx="0">
                  <c:v>-0.83572659391154513</c:v>
                </c:pt>
                <c:pt idx="1">
                  <c:v>0.80797468512751269</c:v>
                </c:pt>
                <c:pt idx="2">
                  <c:v>3.6781639105374802</c:v>
                </c:pt>
                <c:pt idx="3">
                  <c:v>4.3119425074332343</c:v>
                </c:pt>
                <c:pt idx="4">
                  <c:v>5.42</c:v>
                </c:pt>
                <c:pt idx="5">
                  <c:v>6.9458721579290614</c:v>
                </c:pt>
              </c:numCache>
            </c:numRef>
          </c:val>
          <c:smooth val="1"/>
        </c:ser>
        <c:dLbls/>
        <c:marker val="1"/>
        <c:axId val="99252864"/>
        <c:axId val="99279232"/>
      </c:lineChart>
      <c:catAx>
        <c:axId val="99252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  <c:crossAx val="99279232"/>
        <c:crosses val="autoZero"/>
        <c:auto val="1"/>
        <c:lblAlgn val="ctr"/>
        <c:lblOffset val="100"/>
      </c:catAx>
      <c:valAx>
        <c:axId val="99279232"/>
        <c:scaling>
          <c:orientation val="minMax"/>
          <c:max val="7"/>
          <c:min val="-8.5"/>
        </c:scaling>
        <c:delete val="1"/>
        <c:axPos val="l"/>
        <c:majorGridlines/>
        <c:numFmt formatCode="0%" sourceLinked="0"/>
        <c:tickLblPos val="none"/>
        <c:crossAx val="99252864"/>
        <c:crosses val="autoZero"/>
        <c:crossBetween val="between"/>
        <c:majorUnit val="3"/>
        <c:dispUnits>
          <c:builtInUnit val="hundreds"/>
        </c:dispUnits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Marża EBITDA</c:v>
                </c:pt>
              </c:strCache>
            </c:strRef>
          </c:tx>
          <c:spPr>
            <a:ln w="57150"/>
          </c:spPr>
          <c:marker>
            <c:symbol val="none"/>
          </c:marker>
          <c:dPt>
            <c:idx val="4"/>
            <c:spPr>
              <a:ln w="57150">
                <a:solidFill>
                  <a:srgbClr val="4F81BD"/>
                </a:solidFill>
              </a:ln>
            </c:spPr>
          </c:dPt>
          <c:dPt>
            <c:idx val="5"/>
            <c:spPr>
              <a:ln w="57150">
                <a:solidFill>
                  <a:srgbClr val="C00000"/>
                </a:solidFill>
              </a:ln>
            </c:spPr>
          </c:dPt>
          <c:dPt>
            <c:idx val="6"/>
            <c:spPr>
              <a:ln w="57150">
                <a:solidFill>
                  <a:srgbClr val="C00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 algn="ctr" rtl="0">
                      <a:defRPr lang="en-US" sz="7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en-US" sz="700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3,98%</a:t>
                    </a:r>
                    <a:endParaRPr lang="en-US" sz="7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numFmt formatCode="0.0%" sourceLinked="0"/>
              <c:spPr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 algn="ctr" rtl="0">
                      <a:defRPr lang="en-US" sz="7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en-US" sz="700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6,29%</a:t>
                    </a:r>
                    <a:endParaRPr lang="en-US" sz="7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numFmt formatCode="0.0%" sourceLinked="0"/>
              <c:spPr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800748046378419"/>
                  <c:y val="-8.854170297806153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7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en-US" sz="700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8,72%</a:t>
                    </a:r>
                    <a:endParaRPr lang="en-US" sz="7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numFmt formatCode="0.0%" sourceLinked="0"/>
              <c:spPr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 algn="ctr" rtl="0">
                      <a:defRPr lang="en-US" sz="7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r>
                      <a:rPr lang="en-US" sz="700" b="1" i="0" u="none" strike="noStrike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8,24%</a:t>
                    </a:r>
                    <a:endParaRPr lang="en-US" sz="7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c:rich>
              </c:tx>
              <c:numFmt formatCode="0.0%" sourceLinked="0"/>
              <c:spPr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numFmt formatCode="0.0%" sourceLinked="0"/>
              <c:spPr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 algn="ctr" rtl="0">
                    <a:defRPr lang="en-US" sz="7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pl-PL"/>
                </a:p>
              </c:txP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1</a:t>
                    </a:r>
                    <a:r>
                      <a:rPr lang="en-US" sz="700" dirty="0" smtClean="0"/>
                      <a:t>2,2%</a:t>
                    </a:r>
                    <a:endParaRPr lang="en-US" sz="700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pl-PL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1</a:t>
                    </a:r>
                    <a:r>
                      <a:rPr lang="pl-PL" dirty="0" smtClean="0"/>
                      <a:t>2,17%</a:t>
                    </a:r>
                    <a:endParaRPr lang="en-US" dirty="0"/>
                  </a:p>
                </c:rich>
              </c:tx>
              <c:dLblPos val="t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>
                  <a:lumMod val="8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8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3.98</c:v>
                </c:pt>
                <c:pt idx="1">
                  <c:v>6.29</c:v>
                </c:pt>
                <c:pt idx="2">
                  <c:v>8.7200000000000024</c:v>
                </c:pt>
                <c:pt idx="3">
                  <c:v>8.24</c:v>
                </c:pt>
                <c:pt idx="4">
                  <c:v>10.1</c:v>
                </c:pt>
                <c:pt idx="5">
                  <c:v>12.17</c:v>
                </c:pt>
              </c:numCache>
            </c:numRef>
          </c:val>
          <c:smooth val="1"/>
        </c:ser>
        <c:dLbls/>
        <c:marker val="1"/>
        <c:axId val="99576832"/>
        <c:axId val="99586816"/>
      </c:lineChart>
      <c:catAx>
        <c:axId val="99576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  <c:crossAx val="99586816"/>
        <c:crosses val="autoZero"/>
        <c:auto val="1"/>
        <c:lblAlgn val="ctr"/>
        <c:lblOffset val="100"/>
      </c:catAx>
      <c:valAx>
        <c:axId val="99586816"/>
        <c:scaling>
          <c:orientation val="minMax"/>
        </c:scaling>
        <c:delete val="1"/>
        <c:axPos val="l"/>
        <c:majorGridlines/>
        <c:numFmt formatCode="0%" sourceLinked="0"/>
        <c:tickLblPos val="none"/>
        <c:crossAx val="99576832"/>
        <c:crosses val="autoZero"/>
        <c:crossBetween val="between"/>
        <c:dispUnits>
          <c:builtInUnit val="hundreds"/>
        </c:dispUnits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lineChart>
        <c:grouping val="standard"/>
        <c:ser>
          <c:idx val="0"/>
          <c:order val="0"/>
          <c:tx>
            <c:strRef>
              <c:f>Arkusz1!$B$1</c:f>
              <c:strCache>
                <c:ptCount val="1"/>
                <c:pt idx="0">
                  <c:v>koszty operacyjne/przychody</c:v>
                </c:pt>
              </c:strCache>
            </c:strRef>
          </c:tx>
          <c:spPr>
            <a:ln w="57150"/>
          </c:spPr>
          <c:marker>
            <c:symbol val="none"/>
          </c:marker>
          <c:dPt>
            <c:idx val="5"/>
            <c:spPr>
              <a:ln w="57150">
                <a:solidFill>
                  <a:srgbClr val="C00000"/>
                </a:solidFill>
              </a:ln>
            </c:spPr>
          </c:dPt>
          <c:dLbls>
            <c:dLbl>
              <c:idx val="0"/>
              <c:layout>
                <c:manualLayout>
                  <c:x val="-9.0537392893791663E-3"/>
                  <c:y val="-4.01670076001039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537392893791126E-3"/>
                  <c:y val="-3.12410059111920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71652385838526E-2"/>
                  <c:y val="-4.90930092890167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537392893791663E-3"/>
                  <c:y val="-6.69450126668396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0537392893792791E-3"/>
                  <c:y val="-4.46300084445598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065553523467502E-16"/>
                  <c:y val="-5.35560101334718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 algn="ctr" rtl="0">
                  <a:defRPr lang="pl-PL" sz="700" b="1" i="0" u="none" strike="noStrike" kern="1200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2015E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>
                  <c:v>0.98452039058012641</c:v>
                </c:pt>
                <c:pt idx="1">
                  <c:v>0.97050767325804221</c:v>
                </c:pt>
                <c:pt idx="2">
                  <c:v>0.94799568040177928</c:v>
                </c:pt>
                <c:pt idx="3">
                  <c:v>0.94061412514499809</c:v>
                </c:pt>
                <c:pt idx="4">
                  <c:v>0.94310000000000005</c:v>
                </c:pt>
                <c:pt idx="5">
                  <c:v>0.9114965016414095</c:v>
                </c:pt>
              </c:numCache>
            </c:numRef>
          </c:val>
          <c:smooth val="1"/>
        </c:ser>
        <c:dLbls/>
        <c:marker val="1"/>
        <c:axId val="99488512"/>
        <c:axId val="99490048"/>
      </c:lineChart>
      <c:catAx>
        <c:axId val="99488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  <c:crossAx val="99490048"/>
        <c:crosses val="autoZero"/>
        <c:auto val="1"/>
        <c:lblAlgn val="ctr"/>
        <c:lblOffset val="100"/>
      </c:catAx>
      <c:valAx>
        <c:axId val="99490048"/>
        <c:scaling>
          <c:orientation val="minMax"/>
        </c:scaling>
        <c:delete val="1"/>
        <c:axPos val="l"/>
        <c:majorGridlines/>
        <c:numFmt formatCode="0.0%" sourceLinked="1"/>
        <c:tickLblPos val="none"/>
        <c:crossAx val="99488512"/>
        <c:crosses val="autoZero"/>
        <c:crossBetween val="between"/>
        <c:majorUnit val="2.5000000000000012E-2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Arkusz3!$C$10</c:f>
              <c:strCache>
                <c:ptCount val="1"/>
                <c:pt idx="0">
                  <c:v>baza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Arkusz3!$D$8:$F$8</c:f>
              <c:strCache>
                <c:ptCount val="3"/>
                <c:pt idx="0">
                  <c:v>2014</c:v>
                </c:pt>
                <c:pt idx="1">
                  <c:v>I kw 2015</c:v>
                </c:pt>
                <c:pt idx="2">
                  <c:v>II kw 2015</c:v>
                </c:pt>
              </c:strCache>
            </c:strRef>
          </c:cat>
          <c:val>
            <c:numRef>
              <c:f>Arkusz3!$D$10:$F$10</c:f>
              <c:numCache>
                <c:formatCode>General</c:formatCode>
                <c:ptCount val="3"/>
                <c:pt idx="0">
                  <c:v>102</c:v>
                </c:pt>
                <c:pt idx="1">
                  <c:v>102</c:v>
                </c:pt>
                <c:pt idx="2">
                  <c:v>102</c:v>
                </c:pt>
              </c:numCache>
            </c:numRef>
          </c:val>
        </c:ser>
        <c:ser>
          <c:idx val="1"/>
          <c:order val="1"/>
          <c:tx>
            <c:strRef>
              <c:f>Arkusz3!$C$11</c:f>
              <c:strCache>
                <c:ptCount val="1"/>
                <c:pt idx="0">
                  <c:v>zmiana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Arkusz3!$D$8:$F$8</c:f>
              <c:strCache>
                <c:ptCount val="3"/>
                <c:pt idx="0">
                  <c:v>2014</c:v>
                </c:pt>
                <c:pt idx="1">
                  <c:v>I kw 2015</c:v>
                </c:pt>
                <c:pt idx="2">
                  <c:v>II kw 2015</c:v>
                </c:pt>
              </c:strCache>
            </c:strRef>
          </c:cat>
          <c:val>
            <c:numRef>
              <c:f>Arkusz3!$D$11:$F$11</c:f>
              <c:numCache>
                <c:formatCode>General</c:formatCode>
                <c:ptCount val="3"/>
                <c:pt idx="0">
                  <c:v>0</c:v>
                </c:pt>
                <c:pt idx="1">
                  <c:v>37</c:v>
                </c:pt>
                <c:pt idx="2">
                  <c:v>93</c:v>
                </c:pt>
              </c:numCache>
            </c:numRef>
          </c:val>
        </c:ser>
        <c:dLbls>
          <c:showVal val="1"/>
        </c:dLbls>
        <c:gapWidth val="143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61613952"/>
        <c:axId val="61615488"/>
      </c:barChart>
      <c:catAx>
        <c:axId val="61613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615488"/>
        <c:crosses val="autoZero"/>
        <c:auto val="1"/>
        <c:lblAlgn val="ctr"/>
        <c:lblOffset val="100"/>
      </c:catAx>
      <c:valAx>
        <c:axId val="616154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one"/>
        <c:crossAx val="6161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Wzrost 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średniej produkcji płyt komórkowych [t/mc]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Arkusz1!$C$26</c:f>
              <c:strCache>
                <c:ptCount val="1"/>
                <c:pt idx="0">
                  <c:v>baza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Arkusz1!$D$24:$F$25</c:f>
              <c:strCache>
                <c:ptCount val="3"/>
                <c:pt idx="0">
                  <c:v>2014</c:v>
                </c:pt>
                <c:pt idx="1">
                  <c:v>I kw 2015</c:v>
                </c:pt>
                <c:pt idx="2">
                  <c:v>II kw 2015</c:v>
                </c:pt>
              </c:strCache>
            </c:strRef>
          </c:cat>
          <c:val>
            <c:numRef>
              <c:f>Arkusz1!$D$26:$F$26</c:f>
              <c:numCache>
                <c:formatCode>General</c:formatCode>
                <c:ptCount val="3"/>
                <c:pt idx="0">
                  <c:v>555</c:v>
                </c:pt>
                <c:pt idx="1">
                  <c:v>555</c:v>
                </c:pt>
                <c:pt idx="2">
                  <c:v>555</c:v>
                </c:pt>
              </c:numCache>
            </c:numRef>
          </c:val>
        </c:ser>
        <c:ser>
          <c:idx val="1"/>
          <c:order val="1"/>
          <c:tx>
            <c:strRef>
              <c:f>Arkusz1!$C$27</c:f>
              <c:strCache>
                <c:ptCount val="1"/>
                <c:pt idx="0">
                  <c:v>zmiana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Arkusz1!$D$24:$F$25</c:f>
              <c:strCache>
                <c:ptCount val="3"/>
                <c:pt idx="0">
                  <c:v>2014</c:v>
                </c:pt>
                <c:pt idx="1">
                  <c:v>I kw 2015</c:v>
                </c:pt>
                <c:pt idx="2">
                  <c:v>II kw 2015</c:v>
                </c:pt>
              </c:strCache>
            </c:strRef>
          </c:cat>
          <c:val>
            <c:numRef>
              <c:f>Arkusz1!$D$27:$F$27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55</c:v>
                </c:pt>
              </c:numCache>
            </c:numRef>
          </c:val>
        </c:ser>
        <c:dLbls>
          <c:showVal val="1"/>
        </c:dLbls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63111936"/>
        <c:axId val="63113472"/>
      </c:barChart>
      <c:catAx>
        <c:axId val="63111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113472"/>
        <c:crosses val="autoZero"/>
        <c:auto val="1"/>
        <c:lblAlgn val="ctr"/>
        <c:lblOffset val="100"/>
      </c:catAx>
      <c:valAx>
        <c:axId val="631134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one"/>
        <c:crossAx val="6311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Wzrost </a:t>
            </a:r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średniej produkcji opakowań i wykrojów [t/mc]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Arkusz1!$C$50</c:f>
              <c:strCache>
                <c:ptCount val="1"/>
                <c:pt idx="0">
                  <c:v>baza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Arkusz1!$D$48:$F$49</c:f>
              <c:strCache>
                <c:ptCount val="3"/>
                <c:pt idx="0">
                  <c:v>2014</c:v>
                </c:pt>
                <c:pt idx="1">
                  <c:v>I kw 2015</c:v>
                </c:pt>
                <c:pt idx="2">
                  <c:v>II kw 2015</c:v>
                </c:pt>
              </c:strCache>
            </c:strRef>
          </c:cat>
          <c:val>
            <c:numRef>
              <c:f>Arkusz1!$D$50:$F$50</c:f>
              <c:numCache>
                <c:formatCode>General</c:formatCode>
                <c:ptCount val="3"/>
                <c:pt idx="0">
                  <c:v>195</c:v>
                </c:pt>
                <c:pt idx="1">
                  <c:v>195</c:v>
                </c:pt>
                <c:pt idx="2">
                  <c:v>195</c:v>
                </c:pt>
              </c:numCache>
            </c:numRef>
          </c:val>
        </c:ser>
        <c:ser>
          <c:idx val="1"/>
          <c:order val="1"/>
          <c:tx>
            <c:strRef>
              <c:f>Arkusz1!$C$51</c:f>
              <c:strCache>
                <c:ptCount val="1"/>
                <c:pt idx="0">
                  <c:v>zmiana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Arkusz1!$D$48:$F$49</c:f>
              <c:strCache>
                <c:ptCount val="3"/>
                <c:pt idx="0">
                  <c:v>2014</c:v>
                </c:pt>
                <c:pt idx="1">
                  <c:v>I kw 2015</c:v>
                </c:pt>
                <c:pt idx="2">
                  <c:v>II kw 2015</c:v>
                </c:pt>
              </c:strCache>
            </c:strRef>
          </c:cat>
          <c:val>
            <c:numRef>
              <c:f>Arkusz1!$D$51:$F$51</c:f>
              <c:numCache>
                <c:formatCode>General</c:formatCode>
                <c:ptCount val="3"/>
                <c:pt idx="0">
                  <c:v>0</c:v>
                </c:pt>
                <c:pt idx="1">
                  <c:v>55</c:v>
                </c:pt>
                <c:pt idx="2">
                  <c:v>75</c:v>
                </c:pt>
              </c:numCache>
            </c:numRef>
          </c:val>
        </c:ser>
        <c:dLbls>
          <c:showVal val="1"/>
        </c:dLbls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63213952"/>
        <c:axId val="63215488"/>
      </c:barChart>
      <c:catAx>
        <c:axId val="63213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215488"/>
        <c:crosses val="autoZero"/>
        <c:auto val="1"/>
        <c:lblAlgn val="ctr"/>
        <c:lblOffset val="100"/>
      </c:catAx>
      <c:valAx>
        <c:axId val="632154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one"/>
        <c:crossAx val="6321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 algn="just">
        <a:defRPr/>
      </a:pPr>
      <a:endParaRPr lang="pl-PL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6417481535738265"/>
          <c:y val="0.13328833895763068"/>
          <c:w val="0.63133565281084214"/>
          <c:h val="0.80795931758530348"/>
        </c:manualLayout>
      </c:layout>
      <c:pieChart>
        <c:varyColors val="1"/>
        <c:dLbls>
          <c:showVal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4.5548669095276925E-2"/>
          <c:y val="0"/>
          <c:w val="0.9089026618094459"/>
          <c:h val="0.95498451224386238"/>
        </c:manualLayout>
      </c:layout>
      <c:barChart>
        <c:barDir val="col"/>
        <c:grouping val="stacked"/>
        <c:ser>
          <c:idx val="0"/>
          <c:order val="0"/>
          <c:tx>
            <c:strRef>
              <c:f>'Struktura sprzedaży'!$N$4</c:f>
              <c:strCache>
                <c:ptCount val="1"/>
                <c:pt idx="0">
                  <c:v>Pozostałe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elete val="1"/>
          </c:dLbls>
          <c:val>
            <c:numRef>
              <c:f>'Struktura sprzedaży'!$O$4</c:f>
              <c:numCache>
                <c:formatCode>0.0%</c:formatCode>
                <c:ptCount val="1"/>
                <c:pt idx="0">
                  <c:v>0.14651981873071521</c:v>
                </c:pt>
              </c:numCache>
            </c:numRef>
          </c:val>
        </c:ser>
        <c:ser>
          <c:idx val="1"/>
          <c:order val="1"/>
          <c:tx>
            <c:strRef>
              <c:f>'Struktura sprzedaży'!$N$5</c:f>
              <c:strCache>
                <c:ptCount val="1"/>
                <c:pt idx="0">
                  <c:v>Przetwórstwo tworzyw sztucznych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'Struktura sprzedaży'!$O$5</c:f>
              <c:numCache>
                <c:formatCode>0.0%</c:formatCode>
                <c:ptCount val="1"/>
                <c:pt idx="0">
                  <c:v>5.0350691547844918E-2</c:v>
                </c:pt>
              </c:numCache>
            </c:numRef>
          </c:val>
        </c:ser>
        <c:ser>
          <c:idx val="2"/>
          <c:order val="2"/>
          <c:tx>
            <c:strRef>
              <c:f>'Struktura sprzedaży'!$N$6</c:f>
              <c:strCache>
                <c:ptCount val="1"/>
                <c:pt idx="0">
                  <c:v>Przemysł stalowy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dLbls>
            <c:delete val="1"/>
          </c:dLbls>
          <c:val>
            <c:numRef>
              <c:f>'Struktura sprzedaży'!$O$6</c:f>
              <c:numCache>
                <c:formatCode>0.0%</c:formatCode>
                <c:ptCount val="1"/>
                <c:pt idx="0">
                  <c:v>7.2695854329217324E-2</c:v>
                </c:pt>
              </c:numCache>
            </c:numRef>
          </c:val>
        </c:ser>
        <c:ser>
          <c:idx val="3"/>
          <c:order val="3"/>
          <c:tx>
            <c:strRef>
              <c:f>'Struktura sprzedaży'!$N$7</c:f>
              <c:strCache>
                <c:ptCount val="1"/>
                <c:pt idx="0">
                  <c:v>Farmacja</c:v>
                </c:pt>
              </c:strCache>
            </c:strRef>
          </c:tx>
          <c:spPr>
            <a:solidFill>
              <a:srgbClr val="3E6EA8"/>
            </a:solidFill>
            <a:ln>
              <a:noFill/>
            </a:ln>
            <a:effectLst/>
          </c:spPr>
          <c:dLbls>
            <c:delete val="1"/>
          </c:dLbls>
          <c:val>
            <c:numRef>
              <c:f>'Struktura sprzedaży'!$O$7</c:f>
              <c:numCache>
                <c:formatCode>0.0%</c:formatCode>
                <c:ptCount val="1"/>
                <c:pt idx="0">
                  <c:v>8.1779609819444404E-2</c:v>
                </c:pt>
              </c:numCache>
            </c:numRef>
          </c:val>
        </c:ser>
        <c:ser>
          <c:idx val="4"/>
          <c:order val="4"/>
          <c:tx>
            <c:strRef>
              <c:f>'Struktura sprzedaży'!$N$8</c:f>
              <c:strCache>
                <c:ptCount val="1"/>
                <c:pt idx="0">
                  <c:v>Budownictwo</c:v>
                </c:pt>
              </c:strCache>
            </c:strRef>
          </c:tx>
          <c:spPr>
            <a:solidFill>
              <a:srgbClr val="8EB4E3"/>
            </a:solidFill>
            <a:ln>
              <a:noFill/>
            </a:ln>
            <a:effectLst/>
          </c:spPr>
          <c:dLbls>
            <c:delete val="1"/>
          </c:dLbls>
          <c:val>
            <c:numRef>
              <c:f>'Struktura sprzedaży'!$O$8</c:f>
              <c:numCache>
                <c:formatCode>0.0%</c:formatCode>
                <c:ptCount val="1"/>
                <c:pt idx="0">
                  <c:v>0.11530632007769534</c:v>
                </c:pt>
              </c:numCache>
            </c:numRef>
          </c:val>
        </c:ser>
        <c:ser>
          <c:idx val="5"/>
          <c:order val="5"/>
          <c:tx>
            <c:strRef>
              <c:f>'Struktura sprzedaży'!$N$9</c:f>
              <c:strCache>
                <c:ptCount val="1"/>
                <c:pt idx="0">
                  <c:v>AGD</c:v>
                </c:pt>
              </c:strCache>
            </c:strRef>
          </c:tx>
          <c:spPr>
            <a:solidFill>
              <a:srgbClr val="169CD8"/>
            </a:solidFill>
            <a:ln>
              <a:noFill/>
            </a:ln>
            <a:effectLst/>
          </c:spPr>
          <c:dLbls>
            <c:delete val="1"/>
          </c:dLbls>
          <c:val>
            <c:numRef>
              <c:f>'Struktura sprzedaży'!$O$9</c:f>
              <c:numCache>
                <c:formatCode>0.0%</c:formatCode>
                <c:ptCount val="1"/>
                <c:pt idx="0">
                  <c:v>0.15147666497656181</c:v>
                </c:pt>
              </c:numCache>
            </c:numRef>
          </c:val>
        </c:ser>
        <c:ser>
          <c:idx val="6"/>
          <c:order val="6"/>
          <c:tx>
            <c:strRef>
              <c:f>'Struktura sprzedaży'!$N$10</c:f>
              <c:strCache>
                <c:ptCount val="1"/>
                <c:pt idx="0">
                  <c:v>Przemysł opakowaniowy</c:v>
                </c:pt>
              </c:strCache>
            </c:strRef>
          </c:tx>
          <c:spPr>
            <a:solidFill>
              <a:srgbClr val="146EC8"/>
            </a:solidFill>
            <a:ln>
              <a:noFill/>
            </a:ln>
            <a:effectLst/>
          </c:spPr>
          <c:dLbls>
            <c:delete val="1"/>
          </c:dLbls>
          <c:val>
            <c:numRef>
              <c:f>'Struktura sprzedaży'!$O$10</c:f>
              <c:numCache>
                <c:formatCode>0.0%</c:formatCode>
                <c:ptCount val="1"/>
                <c:pt idx="0">
                  <c:v>0.18853255108586411</c:v>
                </c:pt>
              </c:numCache>
            </c:numRef>
          </c:val>
        </c:ser>
        <c:ser>
          <c:idx val="7"/>
          <c:order val="7"/>
          <c:tx>
            <c:strRef>
              <c:f>'Struktura sprzedaży'!$N$11</c:f>
              <c:strCache>
                <c:ptCount val="1"/>
                <c:pt idx="0">
                  <c:v>Motoryzacja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Lbls>
            <c:delete val="1"/>
          </c:dLbls>
          <c:val>
            <c:numRef>
              <c:f>'Struktura sprzedaży'!$O$11</c:f>
              <c:numCache>
                <c:formatCode>0.0%</c:formatCode>
                <c:ptCount val="1"/>
                <c:pt idx="0">
                  <c:v>0.19333849645671622</c:v>
                </c:pt>
              </c:numCache>
            </c:numRef>
          </c:val>
        </c:ser>
        <c:dLbls>
          <c:showVal val="1"/>
        </c:dLbls>
        <c:gapWidth val="95"/>
        <c:overlap val="100"/>
        <c:axId val="82418304"/>
        <c:axId val="82440576"/>
      </c:barChart>
      <c:catAx>
        <c:axId val="824183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2440576"/>
        <c:crosses val="autoZero"/>
        <c:auto val="1"/>
        <c:lblAlgn val="ctr"/>
        <c:lblOffset val="100"/>
      </c:catAx>
      <c:valAx>
        <c:axId val="82440576"/>
        <c:scaling>
          <c:orientation val="minMax"/>
        </c:scaling>
        <c:delete val="1"/>
        <c:axPos val="l"/>
        <c:numFmt formatCode="0.0%" sourceLinked="1"/>
        <c:majorTickMark val="none"/>
        <c:tickLblPos val="none"/>
        <c:crossAx val="8241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pl-PL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>
        <c:manualLayout>
          <c:layoutTarget val="inner"/>
          <c:xMode val="edge"/>
          <c:yMode val="edge"/>
          <c:x val="0.11293459595959596"/>
          <c:y val="7.7353564031201846E-2"/>
          <c:w val="0.88706540404040402"/>
          <c:h val="0.84244845348070141"/>
        </c:manualLayout>
      </c:layout>
      <c:bar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1-3Q</c:v>
                </c:pt>
              </c:strCache>
            </c:strRef>
          </c:tx>
          <c:spPr>
            <a:solidFill>
              <a:srgbClr val="146EC8"/>
            </a:solidFill>
          </c:spPr>
          <c:dPt>
            <c:idx val="2"/>
            <c:spPr>
              <a:solidFill>
                <a:srgbClr val="4172AD"/>
              </a:solidFill>
            </c:spPr>
          </c:dPt>
          <c:dLbls>
            <c:numFmt formatCode="#,##0.0" sourceLinked="0"/>
            <c:spPr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 b="1">
                    <a:solidFill>
                      <a:srgbClr val="1F497D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1 H 2013</c:v>
                </c:pt>
                <c:pt idx="1">
                  <c:v>1 H 2014</c:v>
                </c:pt>
                <c:pt idx="2">
                  <c:v>1 H 2015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38.957999999999998</c:v>
                </c:pt>
                <c:pt idx="1">
                  <c:v>37.723000000000013</c:v>
                </c:pt>
                <c:pt idx="2">
                  <c:v>41.227000000000011</c:v>
                </c:pt>
              </c:numCache>
            </c:numRef>
          </c:val>
        </c:ser>
        <c:dLbls>
          <c:showVal val="1"/>
        </c:dLbls>
        <c:overlap val="100"/>
        <c:axId val="97981568"/>
        <c:axId val="97983104"/>
      </c:barChart>
      <c:catAx>
        <c:axId val="97981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  <c:crossAx val="97983104"/>
        <c:crosses val="autoZero"/>
        <c:auto val="1"/>
        <c:lblAlgn val="ctr"/>
        <c:lblOffset val="100"/>
      </c:catAx>
      <c:valAx>
        <c:axId val="97983104"/>
        <c:scaling>
          <c:orientation val="minMax"/>
          <c:max val="5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  <c:crossAx val="97981568"/>
        <c:crosses val="autoZero"/>
        <c:crossBetween val="between"/>
        <c:majorUnit val="20"/>
        <c:minorUnit val="0.1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l">
              <a:defRPr sz="11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pl-PL" sz="11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Zysk netto w mln PLN</a:t>
            </a:r>
            <a:endParaRPr lang="pl-PL" sz="1100" dirty="0">
              <a:solidFill>
                <a:schemeClr val="bg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2.7245707070707077E-2"/>
          <c:y val="2.1380471380471382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1-3Q</c:v>
                </c:pt>
              </c:strCache>
            </c:strRef>
          </c:tx>
          <c:spPr>
            <a:solidFill>
              <a:srgbClr val="146EC8"/>
            </a:solidFill>
          </c:spPr>
          <c:dPt>
            <c:idx val="2"/>
            <c:spPr>
              <a:solidFill>
                <a:srgbClr val="3E6EA8"/>
              </a:solidFill>
            </c:spPr>
          </c:dPt>
          <c:dLbls>
            <c:numFmt formatCode="#,##0.0" sourceLinked="0"/>
            <c:spPr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 b="1">
                    <a:solidFill>
                      <a:srgbClr val="1F497D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1 H 2013</c:v>
                </c:pt>
                <c:pt idx="1">
                  <c:v>1H 2014</c:v>
                </c:pt>
                <c:pt idx="2">
                  <c:v>1H 2015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2.0309999999999997</c:v>
                </c:pt>
                <c:pt idx="1">
                  <c:v>2.117</c:v>
                </c:pt>
                <c:pt idx="2">
                  <c:v>2.4079999999999999</c:v>
                </c:pt>
              </c:numCache>
            </c:numRef>
          </c:val>
        </c:ser>
        <c:dLbls>
          <c:showVal val="1"/>
        </c:dLbls>
        <c:overlap val="100"/>
        <c:axId val="98020736"/>
        <c:axId val="98026624"/>
      </c:barChart>
      <c:catAx>
        <c:axId val="98020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  <c:crossAx val="98026624"/>
        <c:crosses val="autoZero"/>
        <c:auto val="1"/>
        <c:lblAlgn val="ctr"/>
        <c:lblOffset val="100"/>
      </c:catAx>
      <c:valAx>
        <c:axId val="98026624"/>
        <c:scaling>
          <c:orientation val="minMax"/>
          <c:max val="3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8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pl-PL"/>
          </a:p>
        </c:txPr>
        <c:crossAx val="98020736"/>
        <c:crosses val="autoZero"/>
        <c:crossBetween val="between"/>
        <c:majorUnit val="1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Arkusz1!$O$13</c:f>
              <c:strCache>
                <c:ptCount val="1"/>
                <c:pt idx="0">
                  <c:v>1H 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" sourceLinked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Arkusz1!$Q$12:$R$12</c:f>
              <c:strCache>
                <c:ptCount val="2"/>
                <c:pt idx="0">
                  <c:v>EBITDA</c:v>
                </c:pt>
                <c:pt idx="1">
                  <c:v>wynik netto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Arkusz1!$P$12:$R$12</c15:sqref>
                  </c15:fullRef>
                </c:ext>
              </c:extLst>
            </c:strRef>
          </c:cat>
          <c:val>
            <c:numRef>
              <c:f>Arkusz1!$Q$13:$R$13</c:f>
              <c:numCache>
                <c:formatCode>General</c:formatCode>
                <c:ptCount val="2"/>
                <c:pt idx="0">
                  <c:v>3780</c:v>
                </c:pt>
                <c:pt idx="1">
                  <c:v>2117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Arkusz1!$P$13:$R$13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Arkusz1!$O$14</c:f>
              <c:strCache>
                <c:ptCount val="1"/>
                <c:pt idx="0">
                  <c:v>1H 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numFmt formatCode="#,##0" sourceLinked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Arkusz1!$Q$12:$R$12</c:f>
              <c:strCache>
                <c:ptCount val="2"/>
                <c:pt idx="0">
                  <c:v>EBITDA</c:v>
                </c:pt>
                <c:pt idx="1">
                  <c:v>wynik netto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Arkusz1!$P$12:$R$12</c15:sqref>
                  </c15:fullRef>
                </c:ext>
              </c:extLst>
            </c:strRef>
          </c:cat>
          <c:val>
            <c:numRef>
              <c:f>Arkusz1!$Q$14:$R$14</c:f>
              <c:numCache>
                <c:formatCode>General</c:formatCode>
                <c:ptCount val="2"/>
                <c:pt idx="0">
                  <c:v>4208</c:v>
                </c:pt>
                <c:pt idx="1">
                  <c:v>2408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Arkusz1!$P$14:$R$14</c15:sqref>
                  </c15:fullRef>
                </c:ext>
              </c:extLst>
            </c:numRef>
          </c:val>
        </c:ser>
        <c:dLbls>
          <c:showVal val="1"/>
        </c:dLbls>
        <c:gapWidth val="219"/>
        <c:overlap val="-27"/>
        <c:axId val="61497344"/>
        <c:axId val="61498880"/>
      </c:barChart>
      <c:catAx>
        <c:axId val="61497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1498880"/>
        <c:crosses val="autoZero"/>
        <c:auto val="1"/>
        <c:lblAlgn val="ctr"/>
        <c:lblOffset val="100"/>
      </c:catAx>
      <c:valAx>
        <c:axId val="614988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49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89219403130167"/>
          <c:y val="0.88483741615631384"/>
          <c:w val="0.39828748258319568"/>
          <c:h val="7.812554680664916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0.58704</cdr:x>
      <cdr:y>0.48158</cdr:y>
    </cdr:from>
    <cdr:to>
      <cdr:x>0.72603</cdr:x>
      <cdr:y>0.58638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991783" y="948957"/>
          <a:ext cx="471582" cy="206516"/>
        </a:xfrm>
        <a:prstGeom xmlns:a="http://schemas.openxmlformats.org/drawingml/2006/main" prst="rect">
          <a:avLst/>
        </a:prstGeom>
        <a:ln xmlns:a="http://schemas.openxmlformats.org/drawingml/2006/main" w="3175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pl-PL" sz="800" dirty="0"/>
            <a:t>+</a:t>
          </a:r>
          <a:r>
            <a:rPr lang="pl-PL" sz="1000" dirty="0"/>
            <a:t>40</a:t>
          </a:r>
          <a:r>
            <a:rPr lang="pl-PL" sz="800" dirty="0"/>
            <a:t>%</a:t>
          </a:r>
        </a:p>
      </cdr:txBody>
    </cdr:sp>
  </cdr:relSizeAnchor>
  <cdr:relSizeAnchor xmlns:cdr="http://schemas.openxmlformats.org/drawingml/2006/chartDrawing">
    <cdr:from>
      <cdr:x>0.27251</cdr:x>
      <cdr:y>0.48503</cdr:y>
    </cdr:from>
    <cdr:to>
      <cdr:x>0.41507</cdr:x>
      <cdr:y>0.58753</cdr:y>
    </cdr:to>
    <cdr:sp macro="" textlink="">
      <cdr:nvSpPr>
        <cdr:cNvPr id="3" name="Prostokąt 2"/>
        <cdr:cNvSpPr/>
      </cdr:nvSpPr>
      <cdr:spPr>
        <a:xfrm xmlns:a="http://schemas.openxmlformats.org/drawingml/2006/main">
          <a:off x="924605" y="955745"/>
          <a:ext cx="483687" cy="201991"/>
        </a:xfrm>
        <a:prstGeom xmlns:a="http://schemas.openxmlformats.org/drawingml/2006/main" prst="rect">
          <a:avLst/>
        </a:prstGeom>
        <a:ln xmlns:a="http://schemas.openxmlformats.org/drawingml/2006/main" w="3175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pl-PL" sz="1000" dirty="0"/>
            <a:t>+36%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0.19729</cdr:y>
    </cdr:to>
    <cdr:sp macro="" textlink="">
      <cdr:nvSpPr>
        <cdr:cNvPr id="4" name="pole tekstowe 22"/>
        <cdr:cNvSpPr txBox="1"/>
      </cdr:nvSpPr>
      <cdr:spPr>
        <a:xfrm xmlns:a="http://schemas.openxmlformats.org/drawingml/2006/main">
          <a:off x="0" y="0"/>
          <a:ext cx="36000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1000"/>
            </a:spcBef>
          </a:pPr>
          <a:r>
            <a:rPr lang="pl-PL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Wzrost średniej produkcji płyt pełnych (t/m-c)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0.275</cdr:x>
      <cdr:y>0.59949</cdr:y>
    </cdr:from>
    <cdr:to>
      <cdr:x>0.41307</cdr:x>
      <cdr:y>0.70042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026107" y="1421080"/>
          <a:ext cx="515202" cy="239255"/>
        </a:xfrm>
        <a:prstGeom xmlns:a="http://schemas.openxmlformats.org/drawingml/2006/main" prst="rect">
          <a:avLst/>
        </a:prstGeom>
        <a:ln xmlns:a="http://schemas.openxmlformats.org/drawingml/2006/main" w="3175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+0,2</a:t>
          </a:r>
          <a:r>
            <a:rPr lang="pl-PL" sz="900" dirty="0" smtClean="0"/>
            <a:t>%</a:t>
          </a:r>
          <a:endParaRPr lang="pl-PL" sz="900" dirty="0"/>
        </a:p>
      </cdr:txBody>
    </cdr:sp>
  </cdr:relSizeAnchor>
  <cdr:relSizeAnchor xmlns:cdr="http://schemas.openxmlformats.org/drawingml/2006/chartDrawing">
    <cdr:from>
      <cdr:x>0.59494</cdr:x>
      <cdr:y>0.60083</cdr:y>
    </cdr:from>
    <cdr:to>
      <cdr:x>0.73301</cdr:x>
      <cdr:y>0.70176</cdr:y>
    </cdr:to>
    <cdr:sp macro="" textlink="">
      <cdr:nvSpPr>
        <cdr:cNvPr id="3" name="Prostokąt 2"/>
        <cdr:cNvSpPr/>
      </cdr:nvSpPr>
      <cdr:spPr>
        <a:xfrm xmlns:a="http://schemas.openxmlformats.org/drawingml/2006/main">
          <a:off x="2219907" y="1424255"/>
          <a:ext cx="515202" cy="239255"/>
        </a:xfrm>
        <a:prstGeom xmlns:a="http://schemas.openxmlformats.org/drawingml/2006/main" prst="rect">
          <a:avLst/>
        </a:prstGeom>
        <a:ln xmlns:a="http://schemas.openxmlformats.org/drawingml/2006/main" w="3175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+10%</a:t>
          </a:r>
          <a:endParaRPr lang="pl-PL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0.28104</cdr:x>
      <cdr:y>0.42138</cdr:y>
    </cdr:from>
    <cdr:to>
      <cdr:x>0.41912</cdr:x>
      <cdr:y>0.52231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011760" y="986022"/>
          <a:ext cx="497067" cy="236177"/>
        </a:xfrm>
        <a:prstGeom xmlns:a="http://schemas.openxmlformats.org/drawingml/2006/main" prst="rect">
          <a:avLst/>
        </a:prstGeom>
        <a:ln xmlns:a="http://schemas.openxmlformats.org/drawingml/2006/main" w="3175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+28%</a:t>
          </a:r>
          <a:endParaRPr lang="pl-PL" sz="1000" dirty="0"/>
        </a:p>
      </cdr:txBody>
    </cdr:sp>
  </cdr:relSizeAnchor>
  <cdr:relSizeAnchor xmlns:cdr="http://schemas.openxmlformats.org/drawingml/2006/chartDrawing">
    <cdr:from>
      <cdr:x>0.59149</cdr:x>
      <cdr:y>0.42138</cdr:y>
    </cdr:from>
    <cdr:to>
      <cdr:x>0.72956</cdr:x>
      <cdr:y>0.52231</cdr:y>
    </cdr:to>
    <cdr:sp macro="" textlink="">
      <cdr:nvSpPr>
        <cdr:cNvPr id="3" name="Prostokąt 2"/>
        <cdr:cNvSpPr/>
      </cdr:nvSpPr>
      <cdr:spPr>
        <a:xfrm xmlns:a="http://schemas.openxmlformats.org/drawingml/2006/main">
          <a:off x="2129359" y="986022"/>
          <a:ext cx="497067" cy="236177"/>
        </a:xfrm>
        <a:prstGeom xmlns:a="http://schemas.openxmlformats.org/drawingml/2006/main" prst="rect">
          <a:avLst/>
        </a:prstGeom>
        <a:ln xmlns:a="http://schemas.openxmlformats.org/drawingml/2006/main" w="3175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+38%</a:t>
          </a:r>
          <a:endParaRPr lang="pl-PL" sz="1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0.20211</cdr:x>
      <cdr:y>0</cdr:y>
    </cdr:from>
    <cdr:to>
      <cdr:x>0.24876</cdr:x>
      <cdr:y>0.08808</cdr:y>
    </cdr:to>
    <cdr:sp macro="" textlink="">
      <cdr:nvSpPr>
        <cdr:cNvPr id="2" name="pole tekstowe 14"/>
        <cdr:cNvSpPr txBox="1"/>
      </cdr:nvSpPr>
      <cdr:spPr>
        <a:xfrm xmlns:a="http://schemas.openxmlformats.org/drawingml/2006/main">
          <a:off x="800354" y="0"/>
          <a:ext cx="18473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spcBef>
              <a:spcPts val="1000"/>
            </a:spcBef>
          </a:pPr>
          <a:endParaRPr lang="pl-PL" sz="1100" b="1" dirty="0" smtClean="0">
            <a:solidFill>
              <a:schemeClr val="tx1">
                <a:lumMod val="50000"/>
                <a:lumOff val="50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0.62037</cdr:x>
      <cdr:y>0.30034</cdr:y>
    </cdr:from>
    <cdr:to>
      <cdr:x>0.8179</cdr:x>
      <cdr:y>0.40132</cdr:y>
    </cdr:to>
    <cdr:sp macro="" textlink="">
      <cdr:nvSpPr>
        <cdr:cNvPr id="2" name="pole tekstowe 3"/>
        <cdr:cNvSpPr txBox="1"/>
      </cdr:nvSpPr>
      <cdr:spPr>
        <a:xfrm xmlns:a="http://schemas.openxmlformats.org/drawingml/2006/main">
          <a:off x="1914525" y="823902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1000"/>
            </a:spcBef>
          </a:pPr>
          <a:r>
            <a:rPr lang="pl-PL" sz="1200" dirty="0" smtClean="0">
              <a:ea typeface="Cambria Math" pitchFamily="18" charset="0"/>
              <a:cs typeface="Courier New" pitchFamily="49" charset="0"/>
            </a:rPr>
            <a:t>+14%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0.32474</cdr:x>
      <cdr:y>0.03891</cdr:y>
    </cdr:from>
    <cdr:to>
      <cdr:x>0.65464</cdr:x>
      <cdr:y>0.13988</cdr:y>
    </cdr:to>
    <cdr:sp macro="" textlink="">
      <cdr:nvSpPr>
        <cdr:cNvPr id="2" name="pole tekstowe 3"/>
        <cdr:cNvSpPr txBox="1"/>
      </cdr:nvSpPr>
      <cdr:spPr>
        <a:xfrm xmlns:a="http://schemas.openxmlformats.org/drawingml/2006/main">
          <a:off x="600075" y="106728"/>
          <a:ext cx="609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1000"/>
            </a:spcBef>
          </a:pPr>
          <a:r>
            <a:rPr lang="pl-PL" sz="1200" dirty="0" smtClean="0">
              <a:ea typeface="Cambria Math" pitchFamily="18" charset="0"/>
              <a:cs typeface="Courier New" pitchFamily="49" charset="0"/>
            </a:rPr>
            <a:t>+9,3%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35FC-B2DA-4393-B874-68A9D31D6EF0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5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EA288-FDAF-43DD-8A83-0EF23786A9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4196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3CC7E-8257-4E66-B41A-11F5EBB2AE04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98C47-71C6-4D6D-8E7B-DDB70914E7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98C47-71C6-4D6D-8E7B-DDB70914E7D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rostokąt 86"/>
          <p:cNvSpPr/>
          <p:nvPr userDrawn="1"/>
        </p:nvSpPr>
        <p:spPr>
          <a:xfrm>
            <a:off x="3708806" y="2018996"/>
            <a:ext cx="5435194" cy="42428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b="0" noProof="0" dirty="0">
              <a:solidFill>
                <a:schemeClr val="bg1"/>
              </a:solidFill>
            </a:endParaRPr>
          </a:p>
        </p:txBody>
      </p:sp>
      <p:pic>
        <p:nvPicPr>
          <p:cNvPr id="44" name="Obraz 43" descr="logo GP.png"/>
          <p:cNvPicPr>
            <a:picLocks noChangeAspect="1"/>
          </p:cNvPicPr>
          <p:nvPr userDrawn="1"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559724" y="1616660"/>
            <a:ext cx="3059351" cy="1338681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89" name="Obraz 88" descr="element2.jpg"/>
          <p:cNvPicPr>
            <a:picLocks noChangeAspect="1"/>
          </p:cNvPicPr>
          <p:nvPr userDrawn="1"/>
        </p:nvPicPr>
        <p:blipFill>
          <a:blip r:embed="rId3" cstate="print"/>
          <a:srcRect l="197" r="197" b="1001"/>
          <a:stretch>
            <a:fillRect/>
          </a:stretch>
        </p:blipFill>
        <p:spPr>
          <a:xfrm>
            <a:off x="0" y="5073033"/>
            <a:ext cx="9144000" cy="1784967"/>
          </a:xfrm>
          <a:prstGeom prst="rect">
            <a:avLst/>
          </a:prstGeom>
        </p:spPr>
      </p:pic>
      <p:sp>
        <p:nvSpPr>
          <p:cNvPr id="5" name="Prostokąt 4"/>
          <p:cNvSpPr/>
          <p:nvPr userDrawn="1"/>
        </p:nvSpPr>
        <p:spPr>
          <a:xfrm>
            <a:off x="0" y="2018996"/>
            <a:ext cx="468000" cy="42428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000" b="1" noProof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3708806" y="2800809"/>
            <a:ext cx="2088000" cy="457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b="1" noProof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rostokąt 7"/>
          <p:cNvSpPr/>
          <p:nvPr userDrawn="1"/>
        </p:nvSpPr>
        <p:spPr>
          <a:xfrm>
            <a:off x="0" y="2800809"/>
            <a:ext cx="468000" cy="457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b="1" noProof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7740000" y="2800809"/>
            <a:ext cx="1404000" cy="4572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b="1" noProof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az 34" descr="element new dolny2.jpg"/>
          <p:cNvPicPr>
            <a:picLocks noChangeAspect="1"/>
          </p:cNvPicPr>
          <p:nvPr/>
        </p:nvPicPr>
        <p:blipFill>
          <a:blip r:embed="rId4" cstate="print"/>
          <a:srcRect l="197" r="197" b="3738"/>
          <a:stretch>
            <a:fillRect/>
          </a:stretch>
        </p:blipFill>
        <p:spPr>
          <a:xfrm>
            <a:off x="0" y="6393205"/>
            <a:ext cx="9144000" cy="46479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558776" y="6484390"/>
            <a:ext cx="57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C2363D7-69C3-49DB-AAE5-4F10D0E7CCD1}" type="slidenum">
              <a:rPr lang="pl-PL" sz="1400" b="1" smtClean="0">
                <a:solidFill>
                  <a:schemeClr val="bg1"/>
                </a:solidFill>
              </a:rPr>
              <a:pPr algn="ctr"/>
              <a:t>‹#›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21" name="Obraz 20" descr="logo GP.pn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339171" y="219456"/>
            <a:ext cx="1604914" cy="702262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31" name="Prostokąt 30"/>
          <p:cNvSpPr/>
          <p:nvPr/>
        </p:nvSpPr>
        <p:spPr>
          <a:xfrm flipH="1">
            <a:off x="0" y="380390"/>
            <a:ext cx="234086" cy="30724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A4A1-585F-44D4-AAF6-A39D42C10386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EB78C-4A56-490B-897E-CBEFE09820B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3940-D1FE-4A1C-BBDF-33F1DF6E9BED}" type="datetimeFigureOut">
              <a:rPr lang="pl-PL" smtClean="0"/>
              <a:pPr/>
              <a:t>2015-07-28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3AA1C-916B-470F-A5C6-D3B79F562D6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ekoplast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.boczkowski@pandl.pl" TargetMode="External"/><Relationship Id="rId4" Type="http://schemas.openxmlformats.org/officeDocument/2006/relationships/hyperlink" Target="mailto:b.sikorska@pandl.p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0.xml"/><Relationship Id="rId4" Type="http://schemas.openxmlformats.org/officeDocument/2006/relationships/package" Target="../embeddings/Arkusz_programu_Microsoft_Office_Excel6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74027" y="6478588"/>
            <a:ext cx="2933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b="1" dirty="0" smtClean="0">
                <a:solidFill>
                  <a:schemeClr val="bg1"/>
                </a:solidFill>
              </a:rPr>
              <a:t>29 lipca 2015 roku</a:t>
            </a:r>
            <a:endParaRPr lang="pl-PL" sz="1200" b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52651" y="3094074"/>
            <a:ext cx="6810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pl-PL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Prezentacja wyników 1H2015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294422" y="1049344"/>
            <a:ext cx="5395686" cy="22246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solidFill>
                  <a:schemeClr val="bg1"/>
                </a:solidFill>
              </a:rPr>
              <a:t>POZOSTAŁE DZIAŁANIA </a:t>
            </a:r>
            <a:r>
              <a:rPr lang="pl-PL" sz="1200" b="1" dirty="0" smtClean="0">
                <a:solidFill>
                  <a:schemeClr val="bg1"/>
                </a:solidFill>
              </a:rPr>
              <a:t>OPERACYJNE  2012 - 2015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589165" y="286250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Pozostałe działania operacyjne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1038089"/>
              </p:ext>
            </p:extLst>
          </p:nvPr>
        </p:nvGraphicFramePr>
        <p:xfrm>
          <a:off x="344524" y="1596453"/>
          <a:ext cx="8252677" cy="2055495"/>
        </p:xfrm>
        <a:graphic>
          <a:graphicData uri="http://schemas.openxmlformats.org/drawingml/2006/table">
            <a:tbl>
              <a:tblPr/>
              <a:tblGrid>
                <a:gridCol w="315180"/>
                <a:gridCol w="5044975"/>
                <a:gridCol w="931490"/>
                <a:gridCol w="964174"/>
                <a:gridCol w="996858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Lp.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Wyszczególnienie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1H 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Zysk ze zbycia niefinansowych aktywów trwałych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Dotacje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Inne przychody operacyjne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rozwiązanie pozostałych rezerw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odpis ujemnej wartości firmy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umorzenie zobowiązań przeterminowanych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rozwiązanie rezerw na świadczenia pracownicze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wykorzystanie rezerw na zapasy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Pozostałe przychody operacyjne ogółem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1 511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1 856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0793856"/>
              </p:ext>
            </p:extLst>
          </p:nvPr>
        </p:nvGraphicFramePr>
        <p:xfrm>
          <a:off x="382104" y="3993882"/>
          <a:ext cx="8252677" cy="1878330"/>
        </p:xfrm>
        <a:graphic>
          <a:graphicData uri="http://schemas.openxmlformats.org/drawingml/2006/table">
            <a:tbl>
              <a:tblPr/>
              <a:tblGrid>
                <a:gridCol w="289778"/>
                <a:gridCol w="5070377"/>
                <a:gridCol w="931490"/>
                <a:gridCol w="964174"/>
                <a:gridCol w="996858"/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Lp.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Wyszczególnienie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1H 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7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Strata ze zbycia niefinansowych aktywów trwałych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Aktualizacja wartości aktywów niefinansowych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Inne koszty operacyjne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1 306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rezerwa na należności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koszty sądowe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rezerwy na świadczenia pracownicze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likwidacje i przeceny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6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inne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64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Pozostałe koszty operacyjne ogółem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1 511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93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85293" y="1228958"/>
            <a:ext cx="3780000" cy="29504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b="1" dirty="0" smtClean="0">
                <a:solidFill>
                  <a:schemeClr val="bg1"/>
                </a:solidFill>
              </a:rPr>
              <a:t>POZOSTAŁE PRZYCHODY FINANSOWE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85292" y="3265714"/>
            <a:ext cx="3780000" cy="29220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100" b="1" dirty="0" smtClean="0">
                <a:solidFill>
                  <a:schemeClr val="bg1"/>
                </a:solidFill>
              </a:rPr>
              <a:t>POZOSTAŁE PRZYCHODY FINANSOWE</a:t>
            </a:r>
            <a:endParaRPr lang="pl-PL" sz="1100" b="1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823695" y="286250"/>
            <a:ext cx="5304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Przychody i koszty finansowe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133862"/>
              </p:ext>
            </p:extLst>
          </p:nvPr>
        </p:nvGraphicFramePr>
        <p:xfrm>
          <a:off x="285286" y="1724501"/>
          <a:ext cx="6013907" cy="1000125"/>
        </p:xfrm>
        <a:graphic>
          <a:graphicData uri="http://schemas.openxmlformats.org/drawingml/2006/table">
            <a:tbl>
              <a:tblPr/>
              <a:tblGrid>
                <a:gridCol w="3349283"/>
                <a:gridCol w="888208"/>
                <a:gridCol w="888208"/>
                <a:gridCol w="888208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tys. </a:t>
                      </a: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zł)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1H 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przychody finansowe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 tym: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odsetki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różnice kursowe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4598890"/>
              </p:ext>
            </p:extLst>
          </p:nvPr>
        </p:nvGraphicFramePr>
        <p:xfrm>
          <a:off x="285291" y="3860800"/>
          <a:ext cx="6013909" cy="1192530"/>
        </p:xfrm>
        <a:graphic>
          <a:graphicData uri="http://schemas.openxmlformats.org/drawingml/2006/table">
            <a:tbl>
              <a:tblPr/>
              <a:tblGrid>
                <a:gridCol w="3349285"/>
                <a:gridCol w="888208"/>
                <a:gridCol w="888208"/>
                <a:gridCol w="888208"/>
              </a:tblGrid>
              <a:tr h="9223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tys. </a:t>
                      </a: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zł)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1H 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koszty finansowe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 tym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odsetki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1 035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różnice kursowe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pozostałe koszty finansowe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47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008930" y="286250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Nakłady inwestycyjne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3207797"/>
              </p:ext>
            </p:extLst>
          </p:nvPr>
        </p:nvGraphicFramePr>
        <p:xfrm>
          <a:off x="325794" y="1831181"/>
          <a:ext cx="5643207" cy="3377565"/>
        </p:xfrm>
        <a:graphic>
          <a:graphicData uri="http://schemas.openxmlformats.org/drawingml/2006/table">
            <a:tbl>
              <a:tblPr/>
              <a:tblGrid>
                <a:gridCol w="2646006"/>
                <a:gridCol w="999067"/>
                <a:gridCol w="999067"/>
                <a:gridCol w="999067"/>
              </a:tblGrid>
              <a:tr h="200025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grupa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2010-2014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1H 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pl-P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plan 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budynki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7 040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inne maszyny i urządzenia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inne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produkcja płyt komorkowych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2 771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7 900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produkcja layerpadów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produkcja płyt pełnych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produkcja opakowań i wykrojów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18 060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2 771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12 810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348793" y="1175657"/>
            <a:ext cx="3780000" cy="37202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solidFill>
                  <a:schemeClr val="bg1"/>
                </a:solidFill>
              </a:rPr>
              <a:t>Nakłady inwestycyjne w okresie działalności Spółki</a:t>
            </a:r>
            <a:endParaRPr lang="pl-PL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ole tekstowe 30"/>
          <p:cNvSpPr txBox="1"/>
          <p:nvPr/>
        </p:nvSpPr>
        <p:spPr>
          <a:xfrm>
            <a:off x="4404961" y="237047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 1H 2015 r.</a:t>
            </a:r>
          </a:p>
        </p:txBody>
      </p:sp>
      <p:sp>
        <p:nvSpPr>
          <p:cNvPr id="59" name="Prostokąt 58"/>
          <p:cNvSpPr/>
          <p:nvPr/>
        </p:nvSpPr>
        <p:spPr>
          <a:xfrm>
            <a:off x="4229100" y="2662518"/>
            <a:ext cx="467677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pl-PL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Fundamentalnie silna struktura aktywów                    </a:t>
            </a:r>
            <a:r>
              <a:rPr lang="pl-PL" sz="11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(stan na 30.06.2015): </a:t>
            </a:r>
          </a:p>
          <a:p>
            <a:pPr lvl="0">
              <a:spcBef>
                <a:spcPts val="1000"/>
              </a:spcBef>
            </a:pPr>
            <a:endParaRPr lang="pl-PL" sz="1600" b="1" dirty="0" smtClean="0">
              <a:solidFill>
                <a:srgbClr val="A7090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Bef>
                <a:spcPts val="1000"/>
              </a:spcBef>
            </a:pPr>
            <a:r>
              <a:rPr lang="pl-PL" sz="16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 mln zł  </a:t>
            </a:r>
            <a:r>
              <a:rPr lang="pl-PL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Bezpieczny poziom</a:t>
            </a:r>
            <a:r>
              <a:rPr lang="en-US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zobowiązań (50% 	         planowanych przychodów)</a:t>
            </a:r>
          </a:p>
          <a:p>
            <a:pPr lvl="0" indent="-171450">
              <a:spcBef>
                <a:spcPts val="1000"/>
              </a:spcBef>
              <a:spcAft>
                <a:spcPts val="1000"/>
              </a:spcAft>
            </a:pPr>
            <a:r>
              <a:rPr lang="pl-PL" sz="16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0,19</a:t>
            </a:r>
          </a:p>
          <a:p>
            <a:pPr lvl="0" indent="-171450">
              <a:spcBef>
                <a:spcPts val="1000"/>
              </a:spcBef>
              <a:spcAft>
                <a:spcPts val="1000"/>
              </a:spcAft>
            </a:pPr>
            <a:r>
              <a:rPr lang="pl-PL" sz="16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en-US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</a:t>
            </a:r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85</a:t>
            </a:r>
          </a:p>
          <a:p>
            <a:pPr lvl="0" indent="-171450">
              <a:spcBef>
                <a:spcPts val="1000"/>
              </a:spcBef>
            </a:pPr>
            <a:r>
              <a:rPr lang="pl-PL" sz="16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</a:t>
            </a:r>
            <a:r>
              <a:rPr lang="en-US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proc.</a:t>
            </a:r>
            <a:endParaRPr lang="pl-PL" sz="1600" b="1" dirty="0" smtClean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294529" y="1601258"/>
            <a:ext cx="155985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Kapitalizacja </a:t>
            </a:r>
            <a:r>
              <a:rPr lang="pl-PL" sz="11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(30.06.2015)</a:t>
            </a:r>
            <a:endParaRPr lang="pl-PL" sz="1200" dirty="0" smtClean="0">
              <a:solidFill>
                <a:srgbClr val="7F7F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248589" y="1543050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8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63,04 mln zł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5652680" y="4042383"/>
            <a:ext cx="307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Zadłużenie długoterminowe do kapitału własnego </a:t>
            </a:r>
            <a:r>
              <a:rPr lang="pl-PL" sz="11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(spadek o 0,19 r/r)</a:t>
            </a:r>
            <a:endParaRPr lang="pl-PL" sz="1200" dirty="0" smtClean="0">
              <a:solidFill>
                <a:schemeClr val="tx1">
                  <a:lumMod val="50000"/>
                  <a:lumOff val="50000"/>
                </a:schemeClr>
              </a:solidFill>
              <a:ea typeface="Cambria Math" pitchFamily="18" charset="0"/>
              <a:cs typeface="Courier New" pitchFamily="49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5652680" y="4536731"/>
            <a:ext cx="235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Zadłużenie </a:t>
            </a:r>
            <a:r>
              <a:rPr lang="en-US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kapitał</a:t>
            </a:r>
            <a:r>
              <a:rPr lang="pl-PL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en-US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własn</a:t>
            </a:r>
            <a:r>
              <a:rPr lang="pl-PL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ego</a:t>
            </a:r>
            <a:r>
              <a:rPr lang="en-US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1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(spadek o 0,3 r/r)</a:t>
            </a:r>
            <a:endParaRPr lang="pl-PL" sz="1200" dirty="0" smtClean="0">
              <a:solidFill>
                <a:schemeClr val="tx1">
                  <a:lumMod val="50000"/>
                  <a:lumOff val="50000"/>
                </a:schemeClr>
              </a:solidFill>
              <a:ea typeface="Cambria Math" pitchFamily="18" charset="0"/>
              <a:cs typeface="Courier New" pitchFamily="49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5652680" y="4998396"/>
            <a:ext cx="269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pl-PL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Wskaźnik zadłużenia ogólnego</a:t>
            </a:r>
            <a:r>
              <a:rPr lang="en-US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l-PL" sz="11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spadek </a:t>
            </a:r>
            <a:r>
              <a:rPr lang="pl-PL" sz="1100" dirty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pl-PL" sz="11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3,6 pkt proc. </a:t>
            </a:r>
            <a:r>
              <a:rPr lang="pl-PL" sz="1100" dirty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r/r)</a:t>
            </a:r>
            <a:endParaRPr lang="pl-PL" sz="1200" dirty="0" smtClean="0">
              <a:solidFill>
                <a:srgbClr val="7F7F7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1792" y="814192"/>
            <a:ext cx="3432220" cy="1737925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295229" y="2200419"/>
            <a:ext cx="3598334" cy="3606330"/>
            <a:chOff x="392641" y="2219325"/>
            <a:chExt cx="3598334" cy="3606330"/>
          </a:xfrm>
        </p:grpSpPr>
        <p:sp>
          <p:nvSpPr>
            <p:cNvPr id="34" name="pole tekstowe 33"/>
            <p:cNvSpPr txBox="1"/>
            <p:nvPr/>
          </p:nvSpPr>
          <p:spPr>
            <a:xfrm>
              <a:off x="392641" y="2859773"/>
              <a:ext cx="3455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1000"/>
                </a:spcBef>
              </a:pPr>
              <a:r>
                <a:rPr lang="pl-PL" sz="1200" b="1" dirty="0" smtClean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 </a:t>
              </a:r>
              <a:r>
                <a:rPr lang="pl-PL" sz="1200" dirty="0" smtClean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sukcesywne zwiększanie wykorzystania mocy produkcyjnych zakresie płyt komórkowych i pełnych</a:t>
              </a: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392641" y="4316102"/>
              <a:ext cx="3464984" cy="263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pl-PL" sz="1200" b="1" dirty="0" smtClean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 </a:t>
              </a:r>
              <a:r>
                <a:rPr lang="pl-PL" sz="1200" dirty="0" smtClean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utworzenie laboratorium </a:t>
              </a: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392641" y="2219325"/>
              <a:ext cx="3015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1000"/>
                </a:spcBef>
              </a:pPr>
              <a:r>
                <a:rPr lang="pl-PL" sz="1200" b="1" dirty="0" smtClean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 </a:t>
              </a:r>
              <a:r>
                <a:rPr lang="pl-PL" sz="1200" dirty="0" smtClean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uruchomienie nowej linii do produkcji płyt komórkowych</a:t>
              </a: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392641" y="3675654"/>
              <a:ext cx="3245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1000"/>
                </a:spcBef>
              </a:pPr>
              <a:r>
                <a:rPr lang="pl-PL" sz="1200" b="1" dirty="0" smtClean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 </a:t>
              </a:r>
              <a:r>
                <a:rPr lang="pl-PL" sz="1200" dirty="0" smtClean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uruchomienie produkcji „layerpadów” – nowy rynek zbytu</a:t>
              </a: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392641" y="4781119"/>
              <a:ext cx="3598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1000"/>
                </a:spcBef>
              </a:pPr>
              <a:r>
                <a:rPr lang="pl-PL" sz="1200" b="1" dirty="0" smtClean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 </a:t>
              </a:r>
              <a:r>
                <a:rPr lang="pl-PL" sz="1200" dirty="0" smtClean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rozpoczęcie kompletacji dokumentów do przejścia na GPW</a:t>
              </a: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392641" y="5363990"/>
              <a:ext cx="3598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1000"/>
                </a:spcBef>
              </a:pPr>
              <a:r>
                <a:rPr lang="pl-PL" sz="1200" b="1" dirty="0" smtClean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 </a:t>
              </a:r>
              <a:r>
                <a:rPr lang="pl-PL" sz="1200" dirty="0" smtClean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podpisanie kontraktu na kolejną linię do produkcji płyt komórkowych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104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5528475" y="286501"/>
            <a:ext cx="359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Wypłata dywidendy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42047" y="1746459"/>
            <a:ext cx="8606117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Zarząd GEKOPLAST S.A., mając na uwadze dobrą kondycję finansową Spółki oraz interes jej Akcjonariuszy podjął decyzję w sprawie rekomendacji ZWZA Spółki wypłaty dywidendy za rok 2014 w wysokości </a:t>
            </a:r>
            <a:r>
              <a:rPr lang="pl-PL" sz="1500" b="1" dirty="0" smtClean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0,35 zł </a:t>
            </a:r>
            <a:r>
              <a:rPr lang="pl-PL" sz="15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na jedną akcję. </a:t>
            </a:r>
          </a:p>
          <a:p>
            <a:pPr marL="171450" indent="-1714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ZWZ Gekoplast S.A. w dniu 11 czerwca 2015 r. podjęła uchwałę o wypłacie dywidendy </a:t>
            </a:r>
            <a:r>
              <a:rPr lang="pl-PL" sz="15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w kwocie </a:t>
            </a:r>
            <a:r>
              <a:rPr lang="pl-PL" sz="1500" b="1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2.044.893,20 zł </a:t>
            </a:r>
            <a:r>
              <a:rPr lang="pl-PL" sz="15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(tj. 0,35 zł/1 akcję)</a:t>
            </a:r>
          </a:p>
          <a:p>
            <a:pPr marL="171450" indent="-1714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Spółka zamierza kontynuować politykę dywidendową opartą na założeniu, że minimum 30% rocznego zysku zostanie przeznaczone na wypłatę dywidendy </a:t>
            </a:r>
            <a:endParaRPr lang="pl-PL" sz="1500" dirty="0">
              <a:solidFill>
                <a:schemeClr val="tx1">
                  <a:lumMod val="50000"/>
                  <a:lumOff val="50000"/>
                </a:schemeClr>
              </a:solidFill>
              <a:ea typeface="Cambria Math" pitchFamily="18" charset="0"/>
              <a:cs typeface="Courier New" pitchFamily="49" charset="0"/>
            </a:endParaRPr>
          </a:p>
          <a:p>
            <a:pPr algn="just">
              <a:spcBef>
                <a:spcPts val="1000"/>
              </a:spcBef>
            </a:pPr>
            <a:endParaRPr lang="pl-PL" sz="1500" dirty="0" err="1" smtClean="0">
              <a:solidFill>
                <a:schemeClr val="tx1">
                  <a:lumMod val="50000"/>
                  <a:lumOff val="50000"/>
                </a:schemeClr>
              </a:solidFill>
              <a:ea typeface="Cambria Math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855429" y="262438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Wydarzenia IIQ 2015 r.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88099" y="1080739"/>
            <a:ext cx="8567801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Spółka w czerwcu b.r. złożyła zamówienie na nową, europejską, linię do produkcji płyt komórkowych. Planowana wydajność produkcyjna linii to 185 t/m-c. a termin uruchomienia to przełom 2015/2016 r.</a:t>
            </a:r>
            <a:endParaRPr lang="pl-PL" sz="1500" b="1" dirty="0">
              <a:ea typeface="Cambria Math" pitchFamily="18" charset="0"/>
              <a:cs typeface="Courier New" pitchFamily="49" charset="0"/>
            </a:endParaRPr>
          </a:p>
          <a:p>
            <a:pPr marL="171450" indent="-1714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Spółka zawarła przedwstępną umowę kupna-sprzedaż </a:t>
            </a: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</a:rPr>
              <a:t>nieużytkowanej nieruchomości </a:t>
            </a:r>
            <a:r>
              <a:rPr lang="pl-PL" sz="1500" dirty="0">
                <a:solidFill>
                  <a:schemeClr val="bg1">
                    <a:lumMod val="50000"/>
                  </a:schemeClr>
                </a:solidFill>
              </a:rPr>
              <a:t>w Tarnowskich Górach </a:t>
            </a: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</a:rPr>
              <a:t>za kwotę 2,0 mln zł netto ze </a:t>
            </a:r>
            <a:r>
              <a:rPr lang="pl-PL" sz="1500" dirty="0">
                <a:solidFill>
                  <a:schemeClr val="bg1">
                    <a:lumMod val="50000"/>
                  </a:schemeClr>
                </a:solidFill>
              </a:rPr>
              <a:t>stratą księgową w wysokości </a:t>
            </a: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</a:rPr>
              <a:t>996,8 tys. zł. Kwota straty ze zbycia nieruchomości, jako zdarzenie jednorazowe pomniejszy wynik po podpisaniu ostatecznej umowy sprzedaży przewidziane do końca października 2015 r.</a:t>
            </a:r>
          </a:p>
          <a:p>
            <a:pPr marL="171450" indent="-17145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Spółka z </a:t>
            </a:r>
            <a:r>
              <a:rPr lang="pl-PL" sz="1500" dirty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końcem czerwca b.r. </a:t>
            </a: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podpisała </a:t>
            </a:r>
            <a:r>
              <a:rPr lang="pl-PL" sz="1500" dirty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nowe umowy kredytowe, umożliwiające dalszy rozwój Spółki, w tym</a:t>
            </a: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:</a:t>
            </a:r>
          </a:p>
          <a:p>
            <a:pPr marL="742950" lvl="1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O </a:t>
            </a:r>
            <a:r>
              <a:rPr lang="pl-PL" sz="1500" dirty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kredyt obrotowy w rachunku bieżącym ze zwiększonym limitem z kwoty 5,3 mln zł do kwoty 7,0 mln zł, </a:t>
            </a: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(marża banku mniejsza o  42% w stosunku do umowy przed aneksowaniem).</a:t>
            </a:r>
            <a:endParaRPr lang="pl-PL" sz="1500" dirty="0">
              <a:solidFill>
                <a:schemeClr val="bg1">
                  <a:lumMod val="50000"/>
                </a:schemeClr>
              </a:solidFill>
              <a:ea typeface="Cambria Math" pitchFamily="18" charset="0"/>
              <a:cs typeface="Courier New" pitchFamily="49" charset="0"/>
            </a:endParaRPr>
          </a:p>
          <a:p>
            <a:pPr marL="742950" lvl="1" indent="-28575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O </a:t>
            </a:r>
            <a:r>
              <a:rPr lang="pl-PL" sz="1500" dirty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kredyt inwestycyjny w łącznej kwocie 9 </a:t>
            </a: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mln zł, </a:t>
            </a:r>
            <a:r>
              <a:rPr lang="pl-PL" sz="1500" dirty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w tym 7,5 </a:t>
            </a: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mln zł </a:t>
            </a:r>
            <a:r>
              <a:rPr lang="pl-PL" sz="1500" dirty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na konsolidację posiadanych dotychczas kredytów i pożyczek oraz 1,5 mln zł z przeznaczeniem na sfinansowanie zakupu linii do produkcji płyt </a:t>
            </a:r>
            <a:r>
              <a:rPr lang="pl-PL" sz="1500" dirty="0" smtClean="0">
                <a:solidFill>
                  <a:schemeClr val="bg1">
                    <a:lumMod val="50000"/>
                  </a:schemeClr>
                </a:solidFill>
                <a:ea typeface="Cambria Math" pitchFamily="18" charset="0"/>
                <a:cs typeface="Courier New" pitchFamily="49" charset="0"/>
              </a:rPr>
              <a:t>komórkowych (średnio marża banku niższa o 50% w stosunku do poprzednich umów)</a:t>
            </a:r>
            <a:endParaRPr lang="pl-PL" sz="1500" dirty="0">
              <a:solidFill>
                <a:schemeClr val="tx1">
                  <a:lumMod val="50000"/>
                  <a:lumOff val="50000"/>
                </a:schemeClr>
              </a:solidFill>
              <a:ea typeface="Cambria Math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9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5550733" y="262438"/>
            <a:ext cx="3552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Przenosiny na GPW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58918" y="1519518"/>
            <a:ext cx="81667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 pitchFamily="18" charset="0"/>
                <a:cs typeface="Courier New" pitchFamily="49" charset="0"/>
              </a:rPr>
              <a:t>Zarząd Spółki, zgodnie z zapowiedziami ogłoszonymi w trakcie oferty publicznej z 2014 r., rozpoczął przygotowania do przeniesienia notowań akcji Gekoplast na główny parkiet GPW. </a:t>
            </a:r>
          </a:p>
          <a:p>
            <a:pPr marL="171450" indent="-171450" algn="just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 pitchFamily="18" charset="0"/>
                <a:cs typeface="Courier New" pitchFamily="49" charset="0"/>
              </a:rPr>
              <a:t>Celem Zarządu jest spełnienie wszystkich wymogów formalnych GPW do końca 2015 r. </a:t>
            </a:r>
          </a:p>
          <a:p>
            <a:pPr marL="171450" indent="-171450" algn="just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 pitchFamily="18" charset="0"/>
                <a:cs typeface="Courier New" pitchFamily="49" charset="0"/>
              </a:rPr>
              <a:t>Przenosiny na GPW odbyć się może wraz z nową emisją akcji przeznaczoną na realizację rozwoju organicznego i/lub zasilenie kapitału pracującego.</a:t>
            </a:r>
          </a:p>
          <a:p>
            <a:pPr marL="171450" indent="-171450" algn="just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l-PL" sz="15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 pitchFamily="18" charset="0"/>
                <a:cs typeface="Courier New" pitchFamily="49" charset="0"/>
              </a:rPr>
              <a:t>Nie wykluczamy, że dla zwiększenia płynności akcji Spółki możliwe jest również udostępnienie stosunkowo niedużego pakietu akcji, będącego w posiadaniu głównego akcjonariusza Gekoplast S.A. </a:t>
            </a:r>
            <a:endParaRPr lang="pl-PL" sz="1500" dirty="0">
              <a:solidFill>
                <a:schemeClr val="tx1">
                  <a:lumMod val="65000"/>
                  <a:lumOff val="35000"/>
                </a:schemeClr>
              </a:solidFill>
              <a:ea typeface="Cambria Math" pitchFamily="18" charset="0"/>
              <a:cs typeface="Courier New" pitchFamily="49" charset="0"/>
            </a:endParaRPr>
          </a:p>
          <a:p>
            <a:pPr algn="just">
              <a:spcBef>
                <a:spcPts val="1000"/>
              </a:spcBef>
            </a:pPr>
            <a:endParaRPr lang="pl-PL" sz="1200" dirty="0" err="1" smtClean="0">
              <a:solidFill>
                <a:schemeClr val="tx1">
                  <a:lumMod val="50000"/>
                  <a:lumOff val="50000"/>
                </a:schemeClr>
              </a:solidFill>
              <a:ea typeface="Cambria Math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2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877766" y="286250"/>
            <a:ext cx="399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Prognozy na 2015 rok</a:t>
            </a:r>
          </a:p>
        </p:txBody>
      </p:sp>
      <p:graphicFrame>
        <p:nvGraphicFramePr>
          <p:cNvPr id="73" name="Tabela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2620774"/>
              </p:ext>
            </p:extLst>
          </p:nvPr>
        </p:nvGraphicFramePr>
        <p:xfrm>
          <a:off x="201877" y="3517382"/>
          <a:ext cx="4941622" cy="22804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4659"/>
                <a:gridCol w="812321"/>
                <a:gridCol w="812321"/>
                <a:gridCol w="812321"/>
              </a:tblGrid>
              <a:tr h="268731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Pozycja (tys. PLN/%)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2014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2015 E*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A709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Zmiana</a:t>
                      </a:r>
                      <a:endParaRPr lang="pl-PL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44800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Przychody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76 279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90 471</a:t>
                      </a:r>
                      <a:endParaRPr lang="pl-PL" sz="105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A7090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+18,6%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44800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Zysk netto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4 132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6 284</a:t>
                      </a:r>
                    </a:p>
                  </a:txBody>
                  <a:tcPr anchor="ctr">
                    <a:solidFill>
                      <a:srgbClr val="A7090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+52%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44800">
                <a:tc>
                  <a:txBody>
                    <a:bodyPr/>
                    <a:lstStyle/>
                    <a:p>
                      <a:r>
                        <a:rPr lang="pl-PL" sz="105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Rentowność netto</a:t>
                      </a:r>
                      <a:endParaRPr lang="pl-PL" sz="105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5,42%</a:t>
                      </a:r>
                      <a:endParaRPr lang="pl-PL" sz="105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i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7%</a:t>
                      </a:r>
                      <a:endParaRPr lang="pl-PL" sz="1050" i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A7090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+1,58 pp</a:t>
                      </a:r>
                      <a:endParaRPr lang="pl-PL" sz="105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44800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EBITDA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7 702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11 014</a:t>
                      </a:r>
                      <a:endParaRPr lang="pl-PL" sz="105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A7090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+43,0%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44800">
                <a:tc>
                  <a:txBody>
                    <a:bodyPr/>
                    <a:lstStyle/>
                    <a:p>
                      <a:r>
                        <a:rPr lang="pl-PL" sz="105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Rentowność EBITDA</a:t>
                      </a:r>
                      <a:endParaRPr lang="pl-PL" sz="105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10,1%</a:t>
                      </a:r>
                      <a:endParaRPr lang="pl-PL" sz="105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i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12,2%</a:t>
                      </a:r>
                      <a:endParaRPr lang="pl-PL" sz="1050" i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A7090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+2,3 pp</a:t>
                      </a:r>
                      <a:endParaRPr lang="pl-PL" sz="105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44800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Koszty operacyjne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71 964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82 464</a:t>
                      </a:r>
                      <a:endParaRPr lang="pl-PL" sz="105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A7090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+14,6%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44800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Koszty</a:t>
                      </a:r>
                      <a:r>
                        <a:rPr lang="pl-PL" sz="105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operacyjne do przychodów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94,3%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91,1%</a:t>
                      </a:r>
                      <a:endParaRPr lang="pl-PL" sz="105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A7090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-3,2 pp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44800">
                <a:tc>
                  <a:txBody>
                    <a:bodyPr/>
                    <a:lstStyle/>
                    <a:p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Zysk ze sprzedaży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4 314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8 007</a:t>
                      </a:r>
                      <a:endParaRPr lang="pl-PL" sz="105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A7090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05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+84,5%</a:t>
                      </a:r>
                      <a:endParaRPr lang="pl-PL" sz="105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7" name="Łącznik prosty 76"/>
          <p:cNvCxnSpPr/>
          <p:nvPr/>
        </p:nvCxnSpPr>
        <p:spPr>
          <a:xfrm>
            <a:off x="5461907" y="3895106"/>
            <a:ext cx="0" cy="1235034"/>
          </a:xfrm>
          <a:prstGeom prst="line">
            <a:avLst/>
          </a:prstGeom>
          <a:ln>
            <a:solidFill>
              <a:srgbClr val="A7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/>
          <p:cNvCxnSpPr/>
          <p:nvPr/>
        </p:nvCxnSpPr>
        <p:spPr>
          <a:xfrm>
            <a:off x="5165024" y="3899523"/>
            <a:ext cx="296883" cy="0"/>
          </a:xfrm>
          <a:prstGeom prst="line">
            <a:avLst/>
          </a:prstGeom>
          <a:ln>
            <a:solidFill>
              <a:srgbClr val="A7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>
            <a:off x="5155499" y="5138389"/>
            <a:ext cx="296883" cy="0"/>
          </a:xfrm>
          <a:prstGeom prst="line">
            <a:avLst/>
          </a:prstGeom>
          <a:ln>
            <a:solidFill>
              <a:srgbClr val="A709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łamany 81"/>
          <p:cNvCxnSpPr>
            <a:endCxn id="83" idx="2"/>
          </p:cNvCxnSpPr>
          <p:nvPr/>
        </p:nvCxnSpPr>
        <p:spPr>
          <a:xfrm flipV="1">
            <a:off x="5476875" y="4469015"/>
            <a:ext cx="1062148" cy="455413"/>
          </a:xfrm>
          <a:prstGeom prst="bentConnector2">
            <a:avLst/>
          </a:prstGeom>
          <a:ln>
            <a:solidFill>
              <a:srgbClr val="98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ole tekstowe 82"/>
          <p:cNvSpPr txBox="1"/>
          <p:nvPr/>
        </p:nvSpPr>
        <p:spPr>
          <a:xfrm>
            <a:off x="5592726" y="3891934"/>
            <a:ext cx="18925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pl-PL" sz="1050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Dopuszczalny wzrost jedynie kosztów bezpośrednich</a:t>
            </a:r>
          </a:p>
        </p:txBody>
      </p:sp>
      <p:graphicFrame>
        <p:nvGraphicFramePr>
          <p:cNvPr id="25" name="Wykres 24"/>
          <p:cNvGraphicFramePr/>
          <p:nvPr/>
        </p:nvGraphicFramePr>
        <p:xfrm>
          <a:off x="0" y="1414853"/>
          <a:ext cx="2819399" cy="190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pole tekstowe 25"/>
          <p:cNvSpPr txBox="1"/>
          <p:nvPr/>
        </p:nvSpPr>
        <p:spPr>
          <a:xfrm>
            <a:off x="252809" y="1040780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Rentowność netto (%)</a:t>
            </a:r>
          </a:p>
        </p:txBody>
      </p:sp>
      <p:graphicFrame>
        <p:nvGraphicFramePr>
          <p:cNvPr id="27" name="Wykres 26"/>
          <p:cNvGraphicFramePr/>
          <p:nvPr>
            <p:extLst>
              <p:ext uri="{D42A27DB-BD31-4B8C-83A1-F6EECF244321}">
                <p14:modId xmlns:p14="http://schemas.microsoft.com/office/powerpoint/2010/main" xmlns="" val="1157413078"/>
              </p:ext>
            </p:extLst>
          </p:nvPr>
        </p:nvGraphicFramePr>
        <p:xfrm>
          <a:off x="2809875" y="1333500"/>
          <a:ext cx="3076575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pole tekstowe 29"/>
          <p:cNvSpPr txBox="1"/>
          <p:nvPr/>
        </p:nvSpPr>
        <p:spPr>
          <a:xfrm>
            <a:off x="3625519" y="1003175"/>
            <a:ext cx="1795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Rentowność EBITDA (%)</a:t>
            </a:r>
          </a:p>
        </p:txBody>
      </p:sp>
      <p:graphicFrame>
        <p:nvGraphicFramePr>
          <p:cNvPr id="33" name="Wykres 32"/>
          <p:cNvGraphicFramePr/>
          <p:nvPr/>
        </p:nvGraphicFramePr>
        <p:xfrm>
          <a:off x="6105524" y="1203199"/>
          <a:ext cx="2914651" cy="217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pole tekstowe 33"/>
          <p:cNvSpPr txBox="1"/>
          <p:nvPr/>
        </p:nvSpPr>
        <p:spPr>
          <a:xfrm>
            <a:off x="6257266" y="984125"/>
            <a:ext cx="2685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Koszty operacyjne do przychodów (%)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Prognozy na 2015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56557" y="5814337"/>
            <a:ext cx="83858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050" dirty="0" smtClean="0"/>
              <a:t>*z </a:t>
            </a:r>
            <a:r>
              <a:rPr lang="pl-PL" sz="1050" dirty="0"/>
              <a:t>zastrzeżeniem, iż w związku z zawarciem przedwstępnej umowy kupna-sprzedaży nieużytkowanej przez Spółkę nieruchomości w Tarnowskich Górach, ze stratą księgową w wysokości 996,8 </a:t>
            </a:r>
            <a:r>
              <a:rPr lang="pl-PL" sz="1050" dirty="0" smtClean="0"/>
              <a:t>tys. </a:t>
            </a:r>
            <a:r>
              <a:rPr lang="pl-PL" sz="1050" dirty="0"/>
              <a:t>zł, kwota ta pomniejszy wyniki Spółki po zawarciu przyrzeczonej umowy</a:t>
            </a:r>
            <a:endParaRPr lang="pl-PL" sz="1050" dirty="0" smtClean="0">
              <a:solidFill>
                <a:schemeClr val="tx1">
                  <a:lumMod val="50000"/>
                  <a:lumOff val="50000"/>
                </a:schemeClr>
              </a:solidFill>
              <a:ea typeface="Cambria Math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0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411332" y="4432484"/>
            <a:ext cx="3000608" cy="92333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just"/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Gekoplast S.A.</a:t>
            </a:r>
          </a:p>
          <a:p>
            <a:pPr algn="just"/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ul. Krasickiego 13, 42-693 Krupski Młyn, Polska</a:t>
            </a:r>
          </a:p>
          <a:p>
            <a:pPr algn="just"/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www.gekoplast.pl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E-mail: gekoplast@gekoplast.pl</a:t>
            </a:r>
          </a:p>
          <a:p>
            <a:pPr algn="just"/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 +48 32 888 56 01, +48 32 384 34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34</a:t>
            </a:r>
            <a:endParaRPr lang="pl-PL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NIP: 6452506445, Nr KRS: 0000357223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313736" y="276725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Kontakt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898329" y="1682101"/>
            <a:ext cx="2854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6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Media i Investor Relations</a:t>
            </a:r>
          </a:p>
        </p:txBody>
      </p:sp>
      <p:pic>
        <p:nvPicPr>
          <p:cNvPr id="8" name="Picture 3" descr="C:\Users\kforemny\Desktop\gekv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40" y="3055985"/>
            <a:ext cx="2998560" cy="1392189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4898329" y="2020655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Agencja P&amp;L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Bogna Sikorska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tel.: 501 239 339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 </a:t>
            </a:r>
            <a:r>
              <a:rPr lang="pl-PL" sz="1600" u="sng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b.sikorska@pandl.pl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Adrian Boczkowski</a:t>
            </a:r>
          </a:p>
          <a:p>
            <a:pPr>
              <a:spcAft>
                <a:spcPts val="0"/>
              </a:spcAft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tel.: 506 324 456</a:t>
            </a:r>
          </a:p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 </a:t>
            </a:r>
            <a:r>
              <a:rPr lang="pl-PL" sz="1600" u="sng" dirty="0">
                <a:solidFill>
                  <a:srgbClr val="056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a.boczkowski@pandl.pl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ole tekstowe 48"/>
          <p:cNvSpPr txBox="1"/>
          <p:nvPr/>
        </p:nvSpPr>
        <p:spPr>
          <a:xfrm>
            <a:off x="6192197" y="282175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</a:p>
        </p:txBody>
      </p:sp>
      <p:sp>
        <p:nvSpPr>
          <p:cNvPr id="25" name="pole tekstowe 25"/>
          <p:cNvSpPr txBox="1"/>
          <p:nvPr/>
        </p:nvSpPr>
        <p:spPr>
          <a:xfrm>
            <a:off x="217714" y="5464891"/>
            <a:ext cx="2162629" cy="5770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5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Powstaje Gekoplast S.A.</a:t>
            </a:r>
          </a:p>
          <a:p>
            <a:endParaRPr lang="pl-PL" sz="1050" b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05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Nabycie Geko-Kart Sp. z </a:t>
            </a:r>
            <a:r>
              <a:rPr lang="pl-PL" sz="105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o.o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pole tekstowe 46"/>
          <p:cNvSpPr txBox="1"/>
          <p:nvPr/>
        </p:nvSpPr>
        <p:spPr>
          <a:xfrm>
            <a:off x="2667156" y="5664948"/>
            <a:ext cx="103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endParaRPr lang="pl-PL" sz="1600" b="1" dirty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pole tekstowe 37"/>
          <p:cNvSpPr txBox="1"/>
          <p:nvPr/>
        </p:nvSpPr>
        <p:spPr>
          <a:xfrm>
            <a:off x="2702362" y="2213969"/>
            <a:ext cx="10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endParaRPr lang="pl-PL" sz="1600" b="1" dirty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pole tekstowe 46"/>
          <p:cNvSpPr txBox="1"/>
          <p:nvPr/>
        </p:nvSpPr>
        <p:spPr>
          <a:xfrm>
            <a:off x="2665060" y="5358525"/>
            <a:ext cx="103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pl-PL" sz="1600" b="1" dirty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pole tekstowe 46"/>
          <p:cNvSpPr txBox="1"/>
          <p:nvPr/>
        </p:nvSpPr>
        <p:spPr>
          <a:xfrm>
            <a:off x="2665060" y="5028450"/>
            <a:ext cx="103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endParaRPr lang="pl-PL" sz="1600" b="1" dirty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pole tekstowe 46"/>
          <p:cNvSpPr txBox="1"/>
          <p:nvPr/>
        </p:nvSpPr>
        <p:spPr>
          <a:xfrm>
            <a:off x="2726091" y="4367670"/>
            <a:ext cx="103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lang="pl-PL" sz="1600" b="1" dirty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pole tekstowe 46"/>
          <p:cNvSpPr txBox="1"/>
          <p:nvPr/>
        </p:nvSpPr>
        <p:spPr>
          <a:xfrm>
            <a:off x="2704303" y="3774313"/>
            <a:ext cx="103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lang="pl-PL" sz="1600" b="1" dirty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4174033" y="5383632"/>
            <a:ext cx="4071937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3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l-PL" sz="12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Przeniesienie produkcji do Krupskiego Młyna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Konsolidacja procesów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4154723" y="4332022"/>
            <a:ext cx="3485113" cy="33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Verdana" panose="020B0604030504040204" pitchFamily="34" charset="0"/>
              <a:buChar char="−"/>
            </a:pPr>
            <a:r>
              <a:rPr lang="pl-PL" sz="12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Inwestycje w nowe linie produkcyjne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4174033" y="2105914"/>
            <a:ext cx="3994599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Verdana" panose="020B0604030504040204" pitchFamily="34" charset="0"/>
              <a:buChar char="−"/>
            </a:pPr>
            <a:r>
              <a:rPr lang="pl-PL" sz="12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Zwiększenie </a:t>
            </a:r>
            <a:r>
              <a:rPr lang="pl-PL" sz="1200" dirty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mocy produkcyjnych </a:t>
            </a:r>
            <a:r>
              <a:rPr lang="pl-PL" sz="12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płyt komórkowych</a:t>
            </a:r>
            <a:endParaRPr lang="pl-PL" sz="1200" dirty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Bef>
                <a:spcPts val="1000"/>
              </a:spcBef>
              <a:buFont typeface="Verdana" panose="020B0604030504040204" pitchFamily="34" charset="0"/>
              <a:buChar char="−"/>
            </a:pPr>
            <a:r>
              <a:rPr lang="pl-PL" sz="12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Uruchomienie </a:t>
            </a:r>
            <a:r>
              <a:rPr lang="pl-PL" sz="1200" dirty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produkcji </a:t>
            </a:r>
            <a:r>
              <a:rPr lang="pl-PL" sz="12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„layerpadów”</a:t>
            </a:r>
            <a:endParaRPr lang="pl-PL" sz="1200" dirty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Bef>
                <a:spcPts val="1000"/>
              </a:spcBef>
              <a:buFont typeface="Verdana" panose="020B0604030504040204" pitchFamily="34" charset="0"/>
              <a:buChar char="−"/>
            </a:pPr>
            <a:r>
              <a:rPr lang="pl-PL" sz="1200" dirty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pl-PL" sz="12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większenie </a:t>
            </a:r>
            <a:r>
              <a:rPr lang="pl-PL" sz="1200" dirty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wykorzystania mocy produkcyjnych w </a:t>
            </a:r>
            <a:r>
              <a:rPr lang="pl-PL" sz="12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płytach pełnych</a:t>
            </a:r>
            <a:endParaRPr lang="pl-PL" sz="1200" dirty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pole tekstowe 49"/>
          <p:cNvSpPr txBox="1"/>
          <p:nvPr/>
        </p:nvSpPr>
        <p:spPr>
          <a:xfrm rot="5400000">
            <a:off x="7767954" y="4653918"/>
            <a:ext cx="1840814" cy="37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pl-PL" sz="14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Restrukturyzacja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395501" y="4235669"/>
            <a:ext cx="1913590" cy="54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pl-PL" sz="105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Formalne połączenie </a:t>
            </a:r>
            <a:br>
              <a:rPr lang="pl-PL" sz="105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05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Gekoplast i </a:t>
            </a:r>
            <a:r>
              <a:rPr lang="pl-PL" sz="105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Geko-Kart</a:t>
            </a:r>
            <a:endParaRPr lang="pl-PL" sz="1050" b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Strzałka w górę 51"/>
          <p:cNvSpPr/>
          <p:nvPr/>
        </p:nvSpPr>
        <p:spPr>
          <a:xfrm>
            <a:off x="3585613" y="951321"/>
            <a:ext cx="439387" cy="5050724"/>
          </a:xfrm>
          <a:prstGeom prst="up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Nawias klamrowy zamykający 52"/>
          <p:cNvSpPr/>
          <p:nvPr/>
        </p:nvSpPr>
        <p:spPr>
          <a:xfrm>
            <a:off x="3952950" y="5123389"/>
            <a:ext cx="212874" cy="7935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Nawias klamrowy zamykający 53"/>
          <p:cNvSpPr/>
          <p:nvPr/>
        </p:nvSpPr>
        <p:spPr>
          <a:xfrm>
            <a:off x="3952949" y="3931647"/>
            <a:ext cx="216000" cy="11524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Nawias klamrowy zamykający 54"/>
          <p:cNvSpPr/>
          <p:nvPr/>
        </p:nvSpPr>
        <p:spPr>
          <a:xfrm>
            <a:off x="8165110" y="3491763"/>
            <a:ext cx="207547" cy="24251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Nawias klamrowy zamykający 55"/>
          <p:cNvSpPr/>
          <p:nvPr/>
        </p:nvSpPr>
        <p:spPr>
          <a:xfrm>
            <a:off x="3952949" y="1689246"/>
            <a:ext cx="201774" cy="220865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Strzałka w górę 56"/>
          <p:cNvSpPr/>
          <p:nvPr/>
        </p:nvSpPr>
        <p:spPr>
          <a:xfrm rot="5400000">
            <a:off x="2526798" y="5664738"/>
            <a:ext cx="284583" cy="338974"/>
          </a:xfrm>
          <a:prstGeom prst="upArrow">
            <a:avLst/>
          </a:prstGeom>
          <a:solidFill>
            <a:srgbClr val="982828"/>
          </a:solidFill>
          <a:ln>
            <a:solidFill>
              <a:srgbClr val="9828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Strzałka w górę 57"/>
          <p:cNvSpPr/>
          <p:nvPr/>
        </p:nvSpPr>
        <p:spPr>
          <a:xfrm rot="5400000">
            <a:off x="2526796" y="4334019"/>
            <a:ext cx="284583" cy="338974"/>
          </a:xfrm>
          <a:prstGeom prst="upArrow">
            <a:avLst/>
          </a:prstGeom>
          <a:solidFill>
            <a:srgbClr val="982828"/>
          </a:solidFill>
          <a:ln>
            <a:solidFill>
              <a:srgbClr val="9828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25"/>
          <p:cNvSpPr txBox="1"/>
          <p:nvPr/>
        </p:nvSpPr>
        <p:spPr>
          <a:xfrm>
            <a:off x="324555" y="2816702"/>
            <a:ext cx="1999638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5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DEBIUT NA NEW CONNECT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Strzałka w górę 59"/>
          <p:cNvSpPr/>
          <p:nvPr/>
        </p:nvSpPr>
        <p:spPr>
          <a:xfrm rot="5400000">
            <a:off x="2526796" y="2759016"/>
            <a:ext cx="284583" cy="338974"/>
          </a:xfrm>
          <a:prstGeom prst="upArrow">
            <a:avLst/>
          </a:prstGeom>
          <a:solidFill>
            <a:srgbClr val="982828"/>
          </a:solidFill>
          <a:ln>
            <a:solidFill>
              <a:srgbClr val="9828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982828"/>
              </a:solidFill>
            </a:endParaRPr>
          </a:p>
        </p:txBody>
      </p:sp>
      <p:sp>
        <p:nvSpPr>
          <p:cNvPr id="61" name="Nawias klamrowy zamykający 60"/>
          <p:cNvSpPr/>
          <p:nvPr/>
        </p:nvSpPr>
        <p:spPr>
          <a:xfrm>
            <a:off x="2238121" y="5449503"/>
            <a:ext cx="172144" cy="7694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b="1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sp>
        <p:nvSpPr>
          <p:cNvPr id="28" name="pole tekstowe 25"/>
          <p:cNvSpPr txBox="1"/>
          <p:nvPr/>
        </p:nvSpPr>
        <p:spPr>
          <a:xfrm>
            <a:off x="316294" y="1731750"/>
            <a:ext cx="1999638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05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DEBIUT NA GŁÓWNYM PARKIECIE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Strzałka w górę 28"/>
          <p:cNvSpPr/>
          <p:nvPr/>
        </p:nvSpPr>
        <p:spPr>
          <a:xfrm rot="5400000">
            <a:off x="2526796" y="1765044"/>
            <a:ext cx="284583" cy="338974"/>
          </a:xfrm>
          <a:prstGeom prst="upArrow">
            <a:avLst/>
          </a:prstGeom>
          <a:solidFill>
            <a:srgbClr val="982828"/>
          </a:solidFill>
          <a:ln>
            <a:solidFill>
              <a:srgbClr val="9828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982828"/>
              </a:solidFill>
            </a:endParaRPr>
          </a:p>
        </p:txBody>
      </p:sp>
      <p:sp>
        <p:nvSpPr>
          <p:cNvPr id="32" name="pole tekstowe 37"/>
          <p:cNvSpPr txBox="1"/>
          <p:nvPr/>
        </p:nvSpPr>
        <p:spPr>
          <a:xfrm>
            <a:off x="2725640" y="1177693"/>
            <a:ext cx="10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2016</a:t>
            </a:r>
            <a:endParaRPr lang="pl-PL" sz="1600" b="1" dirty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4197302" y="1090659"/>
            <a:ext cx="451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Verdana" panose="020B0604030504040204" pitchFamily="34" charset="0"/>
              <a:buChar char="−"/>
            </a:pPr>
            <a:r>
              <a:rPr lang="pl-PL" sz="1200" dirty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Kolejny wzrost mocy od 1 stycznia w zakresie </a:t>
            </a:r>
            <a:r>
              <a:rPr lang="pl-PL" sz="12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produkcji płyt komórkowych</a:t>
            </a: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316294" y="1516247"/>
            <a:ext cx="81860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470490" y="1405342"/>
            <a:ext cx="2148887" cy="213245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Planowane działania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xmlns="" val="3969669187"/>
              </p:ext>
            </p:extLst>
          </p:nvPr>
        </p:nvGraphicFramePr>
        <p:xfrm>
          <a:off x="4628878" y="3319976"/>
          <a:ext cx="4239040" cy="302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337830" y="4586436"/>
            <a:ext cx="89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5 842,5 tys. szt.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514725" y="4729163"/>
            <a:ext cx="1628775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pl-PL" sz="10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Fundusze Inwestycyjne zarządzane przez TFI Capital Partners S.A.</a:t>
            </a:r>
          </a:p>
        </p:txBody>
      </p: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6806568"/>
              </p:ext>
            </p:extLst>
          </p:nvPr>
        </p:nvGraphicFramePr>
        <p:xfrm>
          <a:off x="522246" y="1277951"/>
          <a:ext cx="5961062" cy="209644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38338"/>
                <a:gridCol w="1055681"/>
                <a:gridCol w="1055681"/>
                <a:gridCol w="1055681"/>
                <a:gridCol w="1055681"/>
              </a:tblGrid>
              <a:tr h="720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rgbClr val="7F7F7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Akcjonariusz</a:t>
                      </a:r>
                      <a:endParaRPr lang="pl-PL" sz="1100" b="0" i="0" u="none" strike="noStrike" dirty="0">
                        <a:solidFill>
                          <a:srgbClr val="7F7F7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rgbClr val="7F7F7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liczba akcji</a:t>
                      </a:r>
                      <a:endParaRPr lang="pl-PL" sz="1100" b="0" i="0" u="none" strike="noStrike" dirty="0">
                        <a:solidFill>
                          <a:srgbClr val="7F7F7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rgbClr val="7F7F7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udział w kapitale zakładowym</a:t>
                      </a:r>
                      <a:endParaRPr lang="pl-PL" sz="1100" b="0" i="0" u="none" strike="noStrike" dirty="0">
                        <a:solidFill>
                          <a:srgbClr val="7F7F7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rgbClr val="7F7F7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liczba głosów na WZ</a:t>
                      </a:r>
                      <a:endParaRPr lang="pl-PL" sz="1100" b="0" i="0" u="none" strike="noStrike" dirty="0">
                        <a:solidFill>
                          <a:srgbClr val="7F7F7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solidFill>
                            <a:srgbClr val="7F7F7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udział w głosach </a:t>
                      </a:r>
                      <a:r>
                        <a:rPr lang="pl-PL" sz="1100" u="none" strike="noStrike" dirty="0" smtClean="0">
                          <a:solidFill>
                            <a:srgbClr val="7F7F7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WZ</a:t>
                      </a:r>
                      <a:endParaRPr lang="pl-PL" sz="1100" b="0" i="0" u="none" strike="noStrike" dirty="0">
                        <a:solidFill>
                          <a:srgbClr val="7F7F7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Fundusze Inwestycyjne zarządzane przez TFI Capital Partners S.A.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4 471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731</a:t>
                      </a:r>
                      <a:endParaRPr lang="pl-P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76,54%</a:t>
                      </a:r>
                      <a:endParaRPr lang="pl-P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4 471 731</a:t>
                      </a:r>
                      <a:endParaRPr lang="pl-PL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76,54%</a:t>
                      </a:r>
                      <a:endParaRPr lang="pl-PL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Pozostali akcjonariusze</a:t>
                      </a:r>
                      <a:endParaRPr lang="pl-PL" sz="1100" b="0" i="0" u="none" strike="noStrike" dirty="0">
                        <a:solidFill>
                          <a:srgbClr val="7F7F7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1 370 821</a:t>
                      </a:r>
                      <a:endParaRPr lang="pl-P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23,46%</a:t>
                      </a:r>
                      <a:endParaRPr lang="pl-P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1 370 821</a:t>
                      </a:r>
                      <a:endParaRPr lang="pl-P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23,46%</a:t>
                      </a:r>
                      <a:endParaRPr lang="pl-P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Razem</a:t>
                      </a:r>
                      <a:endParaRPr lang="pl-PL" sz="1100" b="0" i="0" u="none" strike="noStrike" dirty="0">
                        <a:solidFill>
                          <a:srgbClr val="7F7F7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5 842 552</a:t>
                      </a:r>
                      <a:endParaRPr lang="pl-PL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100,00%</a:t>
                      </a:r>
                      <a:endParaRPr lang="pl-PL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5 842 552</a:t>
                      </a:r>
                      <a:endParaRPr lang="pl-P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100,00%</a:t>
                      </a:r>
                      <a:endParaRPr lang="pl-PL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3" name="pole tekstowe 32"/>
          <p:cNvSpPr txBox="1"/>
          <p:nvPr/>
        </p:nvSpPr>
        <p:spPr>
          <a:xfrm>
            <a:off x="6785280" y="2920387"/>
            <a:ext cx="1426865" cy="600164"/>
          </a:xfrm>
          <a:prstGeom prst="rect">
            <a:avLst/>
          </a:prstGeom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pl-PL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pozostali akcjonariusze</a:t>
            </a:r>
          </a:p>
        </p:txBody>
      </p:sp>
      <p:cxnSp>
        <p:nvCxnSpPr>
          <p:cNvPr id="38" name="Łącznik prosty ze strzałką 37"/>
          <p:cNvCxnSpPr/>
          <p:nvPr/>
        </p:nvCxnSpPr>
        <p:spPr>
          <a:xfrm flipH="1">
            <a:off x="7028444" y="3443287"/>
            <a:ext cx="408571" cy="238039"/>
          </a:xfrm>
          <a:prstGeom prst="straightConnector1">
            <a:avLst/>
          </a:prstGeom>
          <a:ln w="15875">
            <a:solidFill>
              <a:srgbClr val="7F7F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2929505" y="280483"/>
            <a:ext cx="619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Akcjonariat na dzień 30.06.2015 r.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Akcjonariat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5143500" y="5048101"/>
            <a:ext cx="415639" cy="182805"/>
          </a:xfrm>
          <a:prstGeom prst="straightConnector1">
            <a:avLst/>
          </a:prstGeom>
          <a:ln w="15875">
            <a:solidFill>
              <a:srgbClr val="7F7F7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29653" y="3591132"/>
            <a:ext cx="4476176" cy="77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lnSpc>
                <a:spcPct val="200000"/>
              </a:lnSpc>
              <a:spcBef>
                <a:spcPts val="1000"/>
              </a:spcBef>
            </a:pPr>
            <a:r>
              <a:rPr lang="pl-PL" sz="12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tym akcje posiadane przez </a:t>
            </a: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kadrę zarządzającą Gekoplast  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S.A. – 537 267 szt.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ole tekstowe 48"/>
          <p:cNvSpPr txBox="1"/>
          <p:nvPr/>
        </p:nvSpPr>
        <p:spPr>
          <a:xfrm>
            <a:off x="2449464" y="284606"/>
            <a:ext cx="670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Efekty modernizacji i restrukturyzacji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6021420" y="2063009"/>
            <a:ext cx="2251880" cy="2160000"/>
            <a:chOff x="5833530" y="1323975"/>
            <a:chExt cx="2251880" cy="2160000"/>
          </a:xfrm>
          <a:effectLst/>
        </p:grpSpPr>
        <p:sp>
          <p:nvSpPr>
            <p:cNvPr id="27" name="Elipsa 26"/>
            <p:cNvSpPr/>
            <p:nvPr/>
          </p:nvSpPr>
          <p:spPr>
            <a:xfrm>
              <a:off x="5857875" y="1323975"/>
              <a:ext cx="2160000" cy="2160000"/>
            </a:xfrm>
            <a:prstGeom prst="ellipse">
              <a:avLst/>
            </a:prstGeom>
            <a:solidFill>
              <a:srgbClr val="146EC8"/>
            </a:solidFill>
            <a:ln>
              <a:solidFill>
                <a:srgbClr val="146E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1F497D"/>
                </a:solidFill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5833530" y="1379229"/>
              <a:ext cx="2251880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2010-2014</a:t>
              </a:r>
              <a:r>
                <a:rPr lang="pl-PL" sz="40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6,42</a:t>
              </a:r>
              <a:r>
                <a:rPr lang="pl-PL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mln</a:t>
              </a:r>
              <a:r>
                <a:rPr lang="pl-PL" sz="12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l-PL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zł</a:t>
              </a:r>
              <a:endParaRPr lang="pl-PL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pl-PL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pl-PL" sz="1100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efekt finansowy restrukturyzacji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694863" y="1181133"/>
            <a:ext cx="5038279" cy="4205734"/>
            <a:chOff x="4645032" y="3725171"/>
            <a:chExt cx="4498968" cy="4205734"/>
          </a:xfrm>
        </p:grpSpPr>
        <p:sp>
          <p:nvSpPr>
            <p:cNvPr id="29" name="pole tekstowe 28"/>
            <p:cNvSpPr txBox="1"/>
            <p:nvPr/>
          </p:nvSpPr>
          <p:spPr>
            <a:xfrm>
              <a:off x="4645032" y="3725171"/>
              <a:ext cx="4147536" cy="411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pl-PL" sz="1600" b="1" dirty="0" smtClean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Zmiany w 1H 2015 r.:</a:t>
              </a: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4648578" y="4237586"/>
              <a:ext cx="4495422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lnSpc>
                  <a:spcPct val="150000"/>
                </a:lnSpc>
                <a:buClr>
                  <a:srgbClr val="4F81BD"/>
                </a:buClr>
              </a:pPr>
              <a:r>
                <a:rPr lang="pl-PL" sz="1400" b="1" dirty="0" smtClean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l-P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uruchomienie 5-tej linii do produkcji płyt komórkowych</a:t>
              </a:r>
              <a:endPara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174625" indent="-174625">
                <a:lnSpc>
                  <a:spcPct val="150000"/>
                </a:lnSpc>
                <a:buClr>
                  <a:srgbClr val="4F81BD"/>
                </a:buClr>
              </a:pPr>
              <a:r>
                <a:rPr lang="pl-PL" sz="1400" b="1" dirty="0" smtClean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l-P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wprowadzenie do oferty nowych gatunków płyt pełnych</a:t>
              </a:r>
            </a:p>
            <a:p>
              <a:pPr marL="174625" indent="-174625">
                <a:lnSpc>
                  <a:spcPct val="150000"/>
                </a:lnSpc>
                <a:buClr>
                  <a:srgbClr val="4F81BD"/>
                </a:buClr>
              </a:pPr>
              <a:r>
                <a:rPr lang="pl-PL" sz="1400" b="1" dirty="0" smtClean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l-P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modernizacja istniejącej linii do produkcji płyt komórkowych</a:t>
              </a:r>
              <a:endPara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174625" indent="-174625">
                <a:lnSpc>
                  <a:spcPct val="150000"/>
                </a:lnSpc>
                <a:buClr>
                  <a:srgbClr val="4F81BD"/>
                </a:buClr>
              </a:pPr>
              <a:r>
                <a:rPr lang="pl-PL" sz="1400" b="1" dirty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l-PL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l-P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rozpoczęcie produkcji layerpadów</a:t>
              </a:r>
            </a:p>
            <a:p>
              <a:pPr marL="174625" indent="-174625">
                <a:lnSpc>
                  <a:spcPct val="150000"/>
                </a:lnSpc>
                <a:buClr>
                  <a:srgbClr val="4F81BD"/>
                </a:buClr>
              </a:pPr>
              <a:r>
                <a:rPr lang="pl-PL" sz="1400" b="1" dirty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l-PL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l-P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utworzenie laboratorium</a:t>
              </a:r>
              <a:endPara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174625" indent="-174625">
                <a:lnSpc>
                  <a:spcPct val="150000"/>
                </a:lnSpc>
                <a:buClr>
                  <a:srgbClr val="4F81BD"/>
                </a:buClr>
              </a:pPr>
              <a:r>
                <a:rPr lang="pl-PL" sz="1400" b="1" dirty="0" smtClean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l-P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przygotowanie nowej hali o pow. 0,8 tyś m2</a:t>
              </a:r>
              <a:endParaRPr lang="pl-PL" sz="14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174625" indent="-174625">
                <a:lnSpc>
                  <a:spcPct val="150000"/>
                </a:lnSpc>
                <a:buClr>
                  <a:srgbClr val="4F81BD"/>
                </a:buClr>
              </a:pPr>
              <a:r>
                <a:rPr lang="pl-PL" sz="1400" b="1" dirty="0">
                  <a:solidFill>
                    <a:srgbClr val="A70905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l-PL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l-P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przygotowanie do sprzedaży nieruchomości w Tarnowskich Górach</a:t>
              </a:r>
              <a:endPara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7" name="pole tekstowe 16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xmlns="" val="1672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951035" y="286250"/>
            <a:ext cx="731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Wykorzystanie potencjału produkcyjnego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368133" y="1091252"/>
            <a:ext cx="8224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4F81BD"/>
              </a:buClr>
            </a:pPr>
            <a:r>
              <a:rPr lang="pl-PL" sz="14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Modernizacje i zwiększanie produkcji </a:t>
            </a:r>
            <a:r>
              <a: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wyrobów </a:t>
            </a:r>
            <a:r>
              <a:rPr lang="pl-P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wysokoprzetworzonych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Clr>
                <a:srgbClr val="4F81BD"/>
              </a:buClr>
            </a:pPr>
            <a:r>
              <a:rPr lang="pl-PL" sz="14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Wzrost wykorzystania potencjału produkcyjnego płyt pełnych i komórkowych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0" name="Wykres 19"/>
          <p:cNvGraphicFramePr/>
          <p:nvPr>
            <p:extLst>
              <p:ext uri="{D42A27DB-BD31-4B8C-83A1-F6EECF244321}">
                <p14:modId xmlns:p14="http://schemas.microsoft.com/office/powerpoint/2010/main" xmlns="" val="3300543833"/>
              </p:ext>
            </p:extLst>
          </p:nvPr>
        </p:nvGraphicFramePr>
        <p:xfrm>
          <a:off x="1" y="1927626"/>
          <a:ext cx="36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pole tekstowe 20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graphicFrame>
        <p:nvGraphicFramePr>
          <p:cNvPr id="22" name="Wykres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9272376"/>
              </p:ext>
            </p:extLst>
          </p:nvPr>
        </p:nvGraphicFramePr>
        <p:xfrm>
          <a:off x="5298359" y="1944914"/>
          <a:ext cx="36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Wykres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7090481"/>
              </p:ext>
            </p:extLst>
          </p:nvPr>
        </p:nvGraphicFramePr>
        <p:xfrm>
          <a:off x="2714851" y="4005138"/>
          <a:ext cx="36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070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ole tekstowe 23"/>
          <p:cNvSpPr txBox="1"/>
          <p:nvPr/>
        </p:nvSpPr>
        <p:spPr>
          <a:xfrm>
            <a:off x="3071182" y="285750"/>
            <a:ext cx="5799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Gekoplast na europejskim rynku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750281" y="4279163"/>
            <a:ext cx="10764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miejsce</a:t>
            </a:r>
          </a:p>
          <a:p>
            <a:r>
              <a:rPr lang="pl-PL" sz="9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(30% rynku)</a:t>
            </a:r>
            <a:endParaRPr lang="pl-PL" sz="1200" b="1" dirty="0" smtClean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15869" y="4730247"/>
            <a:ext cx="163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Europa Środkowo-Wschodnia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2242880" y="4287198"/>
            <a:ext cx="142021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miejsce</a:t>
            </a:r>
          </a:p>
          <a:p>
            <a:r>
              <a:rPr lang="pl-PL" sz="90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(blisko 8% rynku)</a:t>
            </a:r>
            <a:endParaRPr lang="pl-PL" sz="1200" dirty="0" smtClean="0">
              <a:solidFill>
                <a:srgbClr val="146EC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1830008" y="4757332"/>
            <a:ext cx="1637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Unia Europejska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16108"/>
          <a:stretch>
            <a:fillRect/>
          </a:stretch>
        </p:blipFill>
        <p:spPr bwMode="auto">
          <a:xfrm>
            <a:off x="5829300" y="2293737"/>
            <a:ext cx="3133725" cy="298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pole tekstowe 79"/>
          <p:cNvSpPr txBox="1"/>
          <p:nvPr/>
        </p:nvSpPr>
        <p:spPr>
          <a:xfrm>
            <a:off x="343720" y="1400175"/>
            <a:ext cx="369203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Eksport napędza rozwój Gekoplast</a:t>
            </a:r>
          </a:p>
          <a:p>
            <a:pPr algn="just"/>
            <a:endParaRPr lang="pl-P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115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eksport do wszystkich krajów UE</a:t>
            </a:r>
          </a:p>
          <a:p>
            <a:pPr algn="just">
              <a:lnSpc>
                <a:spcPct val="150000"/>
              </a:lnSpc>
            </a:pPr>
            <a:r>
              <a:rPr lang="pl-PL" sz="115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ponad </a:t>
            </a:r>
            <a:r>
              <a:rPr lang="pl-PL" sz="1150" b="1" dirty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49</a:t>
            </a:r>
            <a:r>
              <a:rPr lang="pl-PL" sz="115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r>
              <a:rPr lang="pl-PL" sz="1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przychodów pochodzi z eksportu</a:t>
            </a:r>
          </a:p>
          <a:p>
            <a:pPr algn="just">
              <a:lnSpc>
                <a:spcPct val="150000"/>
              </a:lnSpc>
            </a:pPr>
            <a:r>
              <a:rPr lang="pl-PL" sz="115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150" b="1" dirty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pl-PL" sz="115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3%</a:t>
            </a:r>
            <a:r>
              <a:rPr lang="pl-PL" sz="1150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eksportu to płyty komórkowe i wyroby</a:t>
            </a:r>
          </a:p>
          <a:p>
            <a:pPr algn="just">
              <a:lnSpc>
                <a:spcPct val="150000"/>
              </a:lnSpc>
            </a:pPr>
            <a:r>
              <a:rPr lang="pl-PL" sz="1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 płyt komórkowych</a:t>
            </a:r>
          </a:p>
          <a:p>
            <a:pPr algn="just">
              <a:lnSpc>
                <a:spcPct val="150000"/>
              </a:lnSpc>
            </a:pPr>
            <a:r>
              <a:rPr lang="pl-PL" sz="115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dominuje</a:t>
            </a:r>
            <a:r>
              <a:rPr lang="pl-PL" sz="1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udział w rynku niemieckim</a:t>
            </a:r>
          </a:p>
          <a:p>
            <a:pPr algn="just">
              <a:lnSpc>
                <a:spcPct val="150000"/>
              </a:lnSpc>
            </a:pPr>
            <a:r>
              <a:rPr lang="pl-PL" sz="115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1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znaczny wzrost sprzedaży na rynku włoskim</a:t>
            </a:r>
          </a:p>
          <a:p>
            <a:pPr algn="just">
              <a:lnSpc>
                <a:spcPct val="150000"/>
              </a:lnSpc>
            </a:pPr>
            <a:r>
              <a:rPr lang="pl-PL" sz="1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z 1,32% w 2014 do </a:t>
            </a:r>
            <a:r>
              <a:rPr lang="pl-PL" sz="1150" b="1" dirty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8%</a:t>
            </a:r>
            <a:r>
              <a:rPr lang="pl-PL" sz="1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 1H2015</a:t>
            </a:r>
          </a:p>
          <a:p>
            <a:pPr algn="just">
              <a:lnSpc>
                <a:spcPct val="150000"/>
              </a:lnSpc>
            </a:pPr>
            <a:r>
              <a:rPr lang="pl-PL" sz="115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1150" b="1" dirty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76%</a:t>
            </a:r>
            <a:r>
              <a:rPr lang="pl-PL" sz="115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15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wartości</a:t>
            </a:r>
            <a:r>
              <a:rPr lang="pl-PL" sz="115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eksportu trafia do 6 krajów</a:t>
            </a:r>
            <a:r>
              <a:rPr lang="pl-PL" sz="115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l-PL" sz="115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Elipsa 87"/>
          <p:cNvSpPr/>
          <p:nvPr/>
        </p:nvSpPr>
        <p:spPr>
          <a:xfrm>
            <a:off x="7714270" y="3870110"/>
            <a:ext cx="36000" cy="36000"/>
          </a:xfrm>
          <a:prstGeom prst="ellipse">
            <a:avLst/>
          </a:prstGeom>
          <a:solidFill>
            <a:srgbClr val="A70905"/>
          </a:solidFill>
          <a:ln>
            <a:solidFill>
              <a:srgbClr val="A7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4550237" y="1373111"/>
            <a:ext cx="32656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400" b="1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Sprzedaż na rynki zagraniczne</a:t>
            </a:r>
          </a:p>
          <a:p>
            <a:pPr algn="ctr">
              <a:spcBef>
                <a:spcPts val="600"/>
              </a:spcBef>
            </a:pPr>
            <a:r>
              <a:rPr lang="pl-PL" sz="1400" b="1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1H 2015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4255727" y="3551037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200" b="1" dirty="0" smtClean="0">
                <a:solidFill>
                  <a:srgbClr val="146EC8"/>
                </a:solidFill>
                <a:ea typeface="Cambria Math" pitchFamily="18" charset="0"/>
                <a:cs typeface="Courier New" pitchFamily="49" charset="0"/>
              </a:rPr>
              <a:t>41% Niemcy (-)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4342312" y="3770112"/>
            <a:ext cx="10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6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% Czechy (-2)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4273268" y="3217662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10% Dania (+1)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4320105" y="2740131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5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% Finlandia  (+3)*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4352029" y="3989187"/>
            <a:ext cx="1104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6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% Austria (-1)</a:t>
            </a:r>
          </a:p>
        </p:txBody>
      </p:sp>
      <p:cxnSp>
        <p:nvCxnSpPr>
          <p:cNvPr id="47" name="Łącznik prosty 46"/>
          <p:cNvCxnSpPr/>
          <p:nvPr/>
        </p:nvCxnSpPr>
        <p:spPr>
          <a:xfrm flipV="1">
            <a:off x="5444353" y="4160637"/>
            <a:ext cx="2099447" cy="5150"/>
          </a:xfrm>
          <a:prstGeom prst="line">
            <a:avLst/>
          </a:prstGeom>
          <a:ln>
            <a:solidFill>
              <a:srgbClr val="98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5410876" y="3927662"/>
            <a:ext cx="2116090" cy="4375"/>
          </a:xfrm>
          <a:prstGeom prst="line">
            <a:avLst/>
          </a:prstGeom>
          <a:ln>
            <a:solidFill>
              <a:srgbClr val="98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>
            <a:stCxn id="40" idx="3"/>
          </p:cNvCxnSpPr>
          <p:nvPr/>
        </p:nvCxnSpPr>
        <p:spPr>
          <a:xfrm>
            <a:off x="5400592" y="3689537"/>
            <a:ext cx="1800308" cy="4375"/>
          </a:xfrm>
          <a:prstGeom prst="line">
            <a:avLst/>
          </a:prstGeom>
          <a:ln>
            <a:solidFill>
              <a:srgbClr val="98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5365011" y="3375212"/>
            <a:ext cx="1835889" cy="13900"/>
          </a:xfrm>
          <a:prstGeom prst="line">
            <a:avLst/>
          </a:prstGeom>
          <a:ln>
            <a:solidFill>
              <a:srgbClr val="98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 flipV="1">
            <a:off x="5598749" y="2895600"/>
            <a:ext cx="2249851" cy="3362"/>
          </a:xfrm>
          <a:prstGeom prst="line">
            <a:avLst/>
          </a:prstGeom>
          <a:ln>
            <a:solidFill>
              <a:srgbClr val="98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448976" y="4390011"/>
            <a:ext cx="1818109" cy="18276"/>
          </a:xfrm>
          <a:prstGeom prst="line">
            <a:avLst/>
          </a:prstGeom>
          <a:ln>
            <a:solidFill>
              <a:srgbClr val="982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146065" y="5216591"/>
            <a:ext cx="3818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400" b="1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 produkcji płyt komórkowych (PP)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400933" y="4210271"/>
            <a:ext cx="56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32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1920957" y="4213595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3200" b="1" dirty="0" smtClean="0">
                <a:solidFill>
                  <a:srgbClr val="146EC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5387" y="609734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Gekoplast na europejskim rynku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4363186" y="4265412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8</a:t>
            </a:r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% Włochy (+8)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369262" y="5371968"/>
            <a:ext cx="3174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mbria Math" pitchFamily="18" charset="0"/>
                <a:cs typeface="Courier New" pitchFamily="49" charset="0"/>
              </a:rPr>
              <a:t>* Zmiana pozycji w rankingu w stosunku do roku 2014 </a:t>
            </a:r>
          </a:p>
        </p:txBody>
      </p:sp>
    </p:spTree>
    <p:extLst>
      <p:ext uri="{BB962C8B-B14F-4D97-AF65-F5344CB8AC3E}">
        <p14:creationId xmlns:p14="http://schemas.microsoft.com/office/powerpoint/2010/main" xmlns="" val="25257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891320" y="284195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1H 2015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824303" y="979839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Podział klientów </a:t>
            </a:r>
          </a:p>
          <a:p>
            <a:r>
              <a:rPr lang="pl-PL" sz="900" b="1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wg prowadzonej działalności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915471" y="1471601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6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62,5%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853791" y="1528751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B2B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922777" y="1757351"/>
            <a:ext cx="957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pl-PL" sz="16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22,8%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843786" y="1795451"/>
            <a:ext cx="10070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Dystrybutorzy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944707" y="2071676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600" b="1" dirty="0" smtClean="0">
                <a:solidFill>
                  <a:srgbClr val="8EB4E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14,7%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847679" y="2090726"/>
            <a:ext cx="694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Pozostali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67392" y="1409700"/>
            <a:ext cx="1911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Zaopatrywane branże</a:t>
            </a:r>
          </a:p>
        </p:txBody>
      </p:sp>
      <p:graphicFrame>
        <p:nvGraphicFramePr>
          <p:cNvPr id="43" name="Obiekt 2"/>
          <p:cNvGraphicFramePr/>
          <p:nvPr>
            <p:extLst/>
          </p:nvPr>
        </p:nvGraphicFramePr>
        <p:xfrm>
          <a:off x="4279826" y="2886075"/>
          <a:ext cx="409575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pole tekstowe 43"/>
          <p:cNvSpPr txBox="1"/>
          <p:nvPr/>
        </p:nvSpPr>
        <p:spPr>
          <a:xfrm>
            <a:off x="4125648" y="5697695"/>
            <a:ext cx="339423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900" b="1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Udział produktów w sprzedaży wg wartości </a:t>
            </a:r>
          </a:p>
          <a:p>
            <a:pPr>
              <a:spcBef>
                <a:spcPts val="300"/>
              </a:spcBef>
            </a:pPr>
            <a:r>
              <a:rPr lang="pl-PL" sz="8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– zmiana punktów % w stosunku do roku 2014)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graphicFrame>
        <p:nvGraphicFramePr>
          <p:cNvPr id="46" name="Wykres 45"/>
          <p:cNvGraphicFramePr>
            <a:graphicFrameLocks/>
          </p:cNvGraphicFramePr>
          <p:nvPr>
            <p:extLst/>
          </p:nvPr>
        </p:nvGraphicFramePr>
        <p:xfrm>
          <a:off x="100714" y="1225034"/>
          <a:ext cx="1911101" cy="465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646856" y="2178120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fld id="{EA98EEA0-3CE7-4910-9205-F4E0AC398561}" type="VALUE">
              <a:rPr lang="en-US" sz="1200"/>
              <a:pPr algn="just">
                <a:spcBef>
                  <a:spcPts val="1000"/>
                </a:spcBef>
              </a:pPr>
              <a:t>19,3%</a:t>
            </a:fld>
            <a:r>
              <a:rPr lang="en-US" sz="1200" dirty="0"/>
              <a:t> 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Motoryzacja</a:t>
            </a:r>
            <a:endParaRPr lang="pl-PL" sz="9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46746" y="2811500"/>
            <a:ext cx="2096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fld id="{BCE0E10D-B11A-45BF-8CD2-7465E4627A16}" type="VALUE">
              <a:rPr lang="en-US" sz="1200"/>
              <a:pPr algn="just">
                <a:spcBef>
                  <a:spcPts val="1000"/>
                </a:spcBef>
              </a:pPr>
              <a:t>18,9%</a:t>
            </a:fld>
            <a:r>
              <a:rPr lang="en-US" sz="1200" dirty="0"/>
              <a:t>  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Przemysł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opakowaniowy</a:t>
            </a:r>
            <a:endParaRPr lang="pl-PL" sz="9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44044" y="3463780"/>
            <a:ext cx="920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fld id="{370FE129-206A-48B1-A34C-52E8B0405E45}" type="VALUE">
              <a:rPr lang="en-US" sz="1200"/>
              <a:pPr algn="just">
                <a:spcBef>
                  <a:spcPts val="1000"/>
                </a:spcBef>
              </a:pPr>
              <a:t>15,1%</a:t>
            </a:fld>
            <a:r>
              <a:rPr lang="en-US" sz="1200" dirty="0"/>
              <a:t> 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AGD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643532" y="3985374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fld id="{CA2B5438-036C-498D-A677-C2DD7A3355B7}" type="VALUE">
              <a:rPr lang="en-US" sz="1200"/>
              <a:pPr algn="just">
                <a:spcBef>
                  <a:spcPts val="1000"/>
                </a:spcBef>
              </a:pPr>
              <a:t>11,5%</a:t>
            </a:fld>
            <a:r>
              <a:rPr lang="en-US" sz="1200" dirty="0"/>
              <a:t>  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Budownictwo</a:t>
            </a:r>
            <a:endParaRPr lang="pl-PL" sz="9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29769" y="4374812"/>
            <a:ext cx="1092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000"/>
              </a:spcBef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fld id="{AF92053F-D533-482F-A528-1DEE42DF3E3B}" type="VALUE">
              <a:rPr lang="en-US" sz="1200"/>
              <a:pPr algn="just">
                <a:spcBef>
                  <a:spcPts val="1000"/>
                </a:spcBef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cs"/>
                </a:defRPr>
              </a:pPr>
              <a:t>8,2%</a:t>
            </a:fld>
            <a:r>
              <a:rPr lang="en-US" sz="1200" dirty="0"/>
              <a:t> 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Farmacja</a:t>
            </a:r>
            <a:endParaRPr lang="pl-PL" sz="9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13124" y="4647061"/>
            <a:ext cx="1564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fld id="{7D97714D-F205-433C-9FA1-B68CF38FB904}" type="VALUE">
              <a:rPr lang="en-US" sz="1200"/>
              <a:pPr algn="ctr"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cs"/>
                </a:defRPr>
              </a:pPr>
              <a:t>7,3%</a:t>
            </a:fld>
            <a:r>
              <a:rPr lang="en-US" sz="1200" dirty="0"/>
              <a:t>  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Przemysł stalowy</a:t>
            </a:r>
            <a:endParaRPr lang="pl-PL" sz="9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708395" y="4909508"/>
            <a:ext cx="2544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fld id="{C689EF12-E43F-4259-8CF6-8CB4D0CC1B53}" type="VALUE"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pPr algn="ctr"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cs"/>
                </a:defRPr>
              </a:pPr>
              <a:t>5,0%</a:t>
            </a:fld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pl-P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Przetwórstwo 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tworzyw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sztucznych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681006" y="5316115"/>
            <a:ext cx="1151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fld id="{83872B72-50BE-4C10-ACFF-D1822AADBDB4}" type="VALUE"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pPr algn="ctr"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cs"/>
                </a:defRPr>
              </a:pPr>
              <a:t>14,7%</a:t>
            </a:fld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Pozostałe</a:t>
            </a:r>
            <a:endParaRPr lang="pl-PL" sz="9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1320" y="2712525"/>
            <a:ext cx="4854938" cy="29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4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ole tekstowe 45"/>
          <p:cNvSpPr txBox="1"/>
          <p:nvPr/>
        </p:nvSpPr>
        <p:spPr>
          <a:xfrm>
            <a:off x="2903153" y="299038"/>
            <a:ext cx="6219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Wyniki finansowe 2013-1H 2015 r.</a:t>
            </a:r>
          </a:p>
        </p:txBody>
      </p:sp>
      <p:grpSp>
        <p:nvGrpSpPr>
          <p:cNvPr id="62" name="Grupa 61"/>
          <p:cNvGrpSpPr>
            <a:grpSpLocks noChangeAspect="1"/>
          </p:cNvGrpSpPr>
          <p:nvPr/>
        </p:nvGrpSpPr>
        <p:grpSpPr>
          <a:xfrm>
            <a:off x="4351597" y="1235823"/>
            <a:ext cx="3960000" cy="2934791"/>
            <a:chOff x="2854885" y="3755932"/>
            <a:chExt cx="3060000" cy="2267796"/>
          </a:xfrm>
        </p:grpSpPr>
        <p:graphicFrame>
          <p:nvGraphicFramePr>
            <p:cNvPr id="3" name="Wykres 2"/>
            <p:cNvGraphicFramePr/>
            <p:nvPr>
              <p:extLst>
                <p:ext uri="{D42A27DB-BD31-4B8C-83A1-F6EECF244321}">
                  <p14:modId xmlns:p14="http://schemas.microsoft.com/office/powerpoint/2010/main" xmlns="" val="127989356"/>
                </p:ext>
              </p:extLst>
            </p:nvPr>
          </p:nvGraphicFramePr>
          <p:xfrm>
            <a:off x="2854885" y="3993849"/>
            <a:ext cx="3060000" cy="20298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pole tekstowe 3"/>
            <p:cNvSpPr txBox="1"/>
            <p:nvPr/>
          </p:nvSpPr>
          <p:spPr>
            <a:xfrm>
              <a:off x="2969820" y="3755932"/>
              <a:ext cx="1696391" cy="237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spcBef>
                  <a:spcPts val="1000"/>
                </a:spcBef>
              </a:pPr>
              <a:r>
                <a:rPr lang="pl-PL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Przychód w mln PLN</a:t>
              </a:r>
            </a:p>
          </p:txBody>
        </p:sp>
      </p:grpSp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xmlns="" val="669962342"/>
              </p:ext>
            </p:extLst>
          </p:nvPr>
        </p:nvGraphicFramePr>
        <p:xfrm>
          <a:off x="216682" y="1247247"/>
          <a:ext cx="3960000" cy="29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pole tekstowe 47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sp>
        <p:nvSpPr>
          <p:cNvPr id="2" name="Wycinek koła 1"/>
          <p:cNvSpPr/>
          <p:nvPr/>
        </p:nvSpPr>
        <p:spPr>
          <a:xfrm>
            <a:off x="2772229" y="4325373"/>
            <a:ext cx="1480457" cy="1190056"/>
          </a:xfrm>
          <a:prstGeom prst="pie">
            <a:avLst>
              <a:gd name="adj1" fmla="val 3763452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/>
                </a:solidFill>
              </a:rPr>
              <a:t>114% wykonania vs. 1H2014 r</a:t>
            </a:r>
            <a:r>
              <a:rPr lang="pl-PL" sz="1200" dirty="0" smtClean="0">
                <a:solidFill>
                  <a:schemeClr val="tx1"/>
                </a:solidFill>
              </a:rPr>
              <a:t>.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33" name="Wycinek koła 32"/>
          <p:cNvSpPr/>
          <p:nvPr/>
        </p:nvSpPr>
        <p:spPr>
          <a:xfrm>
            <a:off x="7155543" y="4325373"/>
            <a:ext cx="1480457" cy="1204570"/>
          </a:xfrm>
          <a:prstGeom prst="pie">
            <a:avLst>
              <a:gd name="adj1" fmla="val 3763452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/>
                </a:solidFill>
              </a:rPr>
              <a:t>109% wykonania vs. 1H2014 r</a:t>
            </a:r>
            <a:r>
              <a:rPr lang="pl-PL" sz="1200" dirty="0" smtClean="0">
                <a:solidFill>
                  <a:schemeClr val="tx1"/>
                </a:solidFill>
              </a:rPr>
              <a:t>.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0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5700808"/>
              </p:ext>
            </p:extLst>
          </p:nvPr>
        </p:nvGraphicFramePr>
        <p:xfrm>
          <a:off x="4514851" y="1083600"/>
          <a:ext cx="3086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4854525" y="262438"/>
            <a:ext cx="404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l-P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1H 2015 r.</a:t>
            </a: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9561561"/>
              </p:ext>
            </p:extLst>
          </p:nvPr>
        </p:nvGraphicFramePr>
        <p:xfrm>
          <a:off x="238124" y="1090538"/>
          <a:ext cx="4253193" cy="2173548"/>
        </p:xfrm>
        <a:graphic>
          <a:graphicData uri="http://schemas.openxmlformats.org/drawingml/2006/table">
            <a:tbl>
              <a:tblPr/>
              <a:tblGrid>
                <a:gridCol w="2578961"/>
                <a:gridCol w="837116"/>
                <a:gridCol w="837116"/>
              </a:tblGrid>
              <a:tr h="3420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</a:t>
                      </a:r>
                      <a:r>
                        <a:rPr lang="pl-PL" sz="1000" b="1" i="0" u="none" strike="noStrike" baseline="0" dirty="0" smtClean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l-PL" sz="1000" b="1" i="0" u="none" strike="noStrike" dirty="0" smtClean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tys. PLN 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1H 2014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dirty="0" smtClean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1H</a:t>
                      </a:r>
                      <a:r>
                        <a:rPr lang="pl-PL" sz="1000" b="1" i="0" u="none" strike="noStrike" baseline="0" dirty="0" smtClean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2015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72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1" i="0" u="none" strike="noStrike" dirty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Przychody ze sprzedaży i zrównane z nimi, </a:t>
                      </a: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37 723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41 227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2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1" i="0" u="none" strike="noStrike" dirty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Zysk (strata) netto </a:t>
                      </a: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l-PL" sz="1000" b="1" i="0" u="none" strike="noStrike" baseline="0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117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2 408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1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Rentowność netto</a:t>
                      </a:r>
                      <a:endParaRPr lang="pl-PL" sz="1000" b="0" i="1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0" i="1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5,6%</a:t>
                      </a:r>
                      <a:endParaRPr lang="pl-PL" sz="1000" b="0" i="1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0" i="1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5,8%</a:t>
                      </a:r>
                      <a:endParaRPr lang="pl-PL" sz="1000" b="0" i="1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EBITDA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pl-PL" sz="1000" b="1" i="0" u="none" strike="noStrike" baseline="0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780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4 208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1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Rentowność EBITDA</a:t>
                      </a:r>
                      <a:endParaRPr lang="pl-PL" sz="1000" b="0" i="1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0" i="1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10,0%</a:t>
                      </a:r>
                      <a:endParaRPr lang="pl-PL" sz="1000" b="0" i="1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0" i="1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10,2%</a:t>
                      </a:r>
                      <a:endParaRPr lang="pl-PL" sz="1000" b="0" i="1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1" i="0" u="none" strike="noStrike" dirty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Koszty działalności operacyjnej</a:t>
                      </a: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r>
                        <a:rPr lang="pl-PL" sz="1000" b="1" i="0" u="none" strike="noStrike" baseline="0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420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38 807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1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Koszty operacyjne do przychodów</a:t>
                      </a:r>
                      <a:endParaRPr lang="pl-PL" sz="1000" b="0" i="1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0" i="1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93,9%</a:t>
                      </a:r>
                      <a:endParaRPr lang="pl-PL" sz="1000" b="0" i="1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0" i="1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91,1%</a:t>
                      </a:r>
                      <a:endParaRPr lang="pl-PL" sz="1000" b="0" i="1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1" i="0" u="none" strike="noStrike" dirty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Zysk (strata) ze sprzedaży</a:t>
                      </a: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pl-PL" sz="1000" b="1" i="0" u="none" strike="noStrike" baseline="0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983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000" b="1" i="0" u="none" strike="noStrike" dirty="0" smtClean="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2 420</a:t>
                      </a:r>
                      <a:endParaRPr lang="pl-PL" sz="1000" b="1" i="0" u="none" strike="noStrike" dirty="0">
                        <a:solidFill>
                          <a:srgbClr val="40404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40" marR="5740" marT="57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" name="pole tekstowe 50"/>
          <p:cNvSpPr txBox="1"/>
          <p:nvPr/>
        </p:nvSpPr>
        <p:spPr>
          <a:xfrm>
            <a:off x="1" y="6191250"/>
            <a:ext cx="9029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pl-PL" sz="700" dirty="0" smtClean="0">
                <a:solidFill>
                  <a:srgbClr val="7F7F7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Historia spółki</a:t>
            </a:r>
            <a:r>
              <a:rPr lang="pl-PL" sz="7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Akcjonariat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Efekt restrukturyzacji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Rozwój mocy produkcyjnych w 2014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Gekoplast na europejskim rynku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Struktura sprzedaży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Wyniki finansowe 2014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Prognozy na 2015 r. </a:t>
            </a:r>
            <a:r>
              <a:rPr lang="pl-PL" sz="700" b="1" dirty="0" smtClean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Wykonanie IIQ 2015 r.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Informacje uzupełniające </a:t>
            </a:r>
            <a:r>
              <a:rPr lang="pl-PL" sz="700" b="1" dirty="0">
                <a:solidFill>
                  <a:srgbClr val="A709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pl-PL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Podsumowanie</a:t>
            </a: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3666969"/>
              </p:ext>
            </p:extLst>
          </p:nvPr>
        </p:nvGraphicFramePr>
        <p:xfrm>
          <a:off x="219075" y="3644900"/>
          <a:ext cx="8616950" cy="2371725"/>
        </p:xfrm>
        <a:graphic>
          <a:graphicData uri="http://schemas.openxmlformats.org/presentationml/2006/ole">
            <p:oleObj spid="_x0000_s2112" name="Arkusz" r:id="rId4" imgW="7781855" imgH="2371636" progId="Excel.Sheet.12">
              <p:embed/>
            </p:oleObj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5301397"/>
              </p:ext>
            </p:extLst>
          </p:nvPr>
        </p:nvGraphicFramePr>
        <p:xfrm>
          <a:off x="7181851" y="792000"/>
          <a:ext cx="1847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5038725" y="1143000"/>
            <a:ext cx="6096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pl-PL" sz="1200" dirty="0" smtClean="0">
                <a:ea typeface="Cambria Math" pitchFamily="18" charset="0"/>
                <a:cs typeface="Courier New" pitchFamily="49" charset="0"/>
              </a:rPr>
              <a:t>+11%</a:t>
            </a:r>
          </a:p>
        </p:txBody>
      </p:sp>
    </p:spTree>
    <p:extLst>
      <p:ext uri="{BB962C8B-B14F-4D97-AF65-F5344CB8AC3E}">
        <p14:creationId xmlns:p14="http://schemas.microsoft.com/office/powerpoint/2010/main" xmlns="" val="2215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Gekoplast Group Mgmt Presentation PL 201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spcBef>
            <a:spcPts val="1000"/>
          </a:spcBef>
          <a:buFontTx/>
          <a:buBlip>
            <a:blip xmlns:r="http://schemas.openxmlformats.org/officeDocument/2006/relationships" r:embed="rId1"/>
          </a:buBlip>
          <a:defRPr sz="1200" dirty="0" err="1" smtClean="0">
            <a:solidFill>
              <a:schemeClr val="tx1">
                <a:lumMod val="50000"/>
                <a:lumOff val="50000"/>
              </a:schemeClr>
            </a:solidFill>
            <a:ea typeface="Cambria Math" pitchFamily="18" charset="0"/>
            <a:cs typeface="Courier New" pitchFamily="49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Gekoplast Group Mgmt Presentation PL 2014</Template>
  <TotalTime>8721</TotalTime>
  <Words>2285</Words>
  <Application>Microsoft Office PowerPoint</Application>
  <PresentationFormat>Pokaz na ekranie (4:3)</PresentationFormat>
  <Paragraphs>483</Paragraphs>
  <Slides>18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Gekoplast Group Mgmt Presentation PL 2014</vt:lpstr>
      <vt:lpstr>Projekt niestandardowy</vt:lpstr>
      <vt:lpstr>1_Projekt niestandardowy</vt:lpstr>
      <vt:lpstr>Arkusz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Jakub Czarnik</dc:creator>
  <cp:lastModifiedBy>Bogna</cp:lastModifiedBy>
  <cp:revision>1491</cp:revision>
  <cp:lastPrinted>2015-07-28T15:14:58Z</cp:lastPrinted>
  <dcterms:created xsi:type="dcterms:W3CDTF">2014-11-03T10:11:48Z</dcterms:created>
  <dcterms:modified xsi:type="dcterms:W3CDTF">2015-07-28T21:11:59Z</dcterms:modified>
</cp:coreProperties>
</file>